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2" r:id="rId3"/>
    <p:sldId id="283" r:id="rId4"/>
    <p:sldId id="284" r:id="rId5"/>
    <p:sldId id="257" r:id="rId6"/>
    <p:sldId id="258" r:id="rId7"/>
    <p:sldId id="272" r:id="rId8"/>
    <p:sldId id="277" r:id="rId9"/>
    <p:sldId id="291" r:id="rId10"/>
    <p:sldId id="266" r:id="rId11"/>
    <p:sldId id="261" r:id="rId12"/>
    <p:sldId id="263" r:id="rId13"/>
    <p:sldId id="267" r:id="rId14"/>
    <p:sldId id="268" r:id="rId15"/>
    <p:sldId id="269" r:id="rId16"/>
    <p:sldId id="279" r:id="rId17"/>
    <p:sldId id="270" r:id="rId18"/>
    <p:sldId id="293" r:id="rId19"/>
    <p:sldId id="292" r:id="rId20"/>
    <p:sldId id="278" r:id="rId21"/>
    <p:sldId id="273" r:id="rId22"/>
    <p:sldId id="264" r:id="rId23"/>
    <p:sldId id="294" r:id="rId24"/>
    <p:sldId id="295" r:id="rId25"/>
    <p:sldId id="280" r:id="rId26"/>
    <p:sldId id="285" r:id="rId27"/>
    <p:sldId id="275" r:id="rId28"/>
    <p:sldId id="276" r:id="rId29"/>
    <p:sldId id="286" r:id="rId30"/>
    <p:sldId id="287" r:id="rId31"/>
    <p:sldId id="288" r:id="rId32"/>
    <p:sldId id="289" r:id="rId33"/>
    <p:sldId id="290" r:id="rId34"/>
    <p:sldId id="29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1AA8305-2A77-475F-AFB7-B48FAC539F0E}"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EEE3AA-4755-4783-8820-64BCE20E5328}" type="slidenum">
              <a:rPr lang="en-US" smtClean="0"/>
              <a:t>‹#›</a:t>
            </a:fld>
            <a:endParaRPr lang="en-US"/>
          </a:p>
        </p:txBody>
      </p:sp>
    </p:spTree>
    <p:extLst>
      <p:ext uri="{BB962C8B-B14F-4D97-AF65-F5344CB8AC3E}">
        <p14:creationId xmlns:p14="http://schemas.microsoft.com/office/powerpoint/2010/main" val="2150311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A8305-2A77-475F-AFB7-B48FAC539F0E}"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EEE3AA-4755-4783-8820-64BCE20E5328}" type="slidenum">
              <a:rPr lang="en-US" smtClean="0"/>
              <a:t>‹#›</a:t>
            </a:fld>
            <a:endParaRPr lang="en-US"/>
          </a:p>
        </p:txBody>
      </p:sp>
    </p:spTree>
    <p:extLst>
      <p:ext uri="{BB962C8B-B14F-4D97-AF65-F5344CB8AC3E}">
        <p14:creationId xmlns:p14="http://schemas.microsoft.com/office/powerpoint/2010/main" val="741130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A8305-2A77-475F-AFB7-B48FAC539F0E}"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EEE3AA-4755-4783-8820-64BCE20E5328}" type="slidenum">
              <a:rPr lang="en-US" smtClean="0"/>
              <a:t>‹#›</a:t>
            </a:fld>
            <a:endParaRPr lang="en-US"/>
          </a:p>
        </p:txBody>
      </p:sp>
    </p:spTree>
    <p:extLst>
      <p:ext uri="{BB962C8B-B14F-4D97-AF65-F5344CB8AC3E}">
        <p14:creationId xmlns:p14="http://schemas.microsoft.com/office/powerpoint/2010/main" val="76780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A8305-2A77-475F-AFB7-B48FAC539F0E}"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EEE3AA-4755-4783-8820-64BCE20E5328}" type="slidenum">
              <a:rPr lang="en-US" smtClean="0"/>
              <a:t>‹#›</a:t>
            </a:fld>
            <a:endParaRPr lang="en-US"/>
          </a:p>
        </p:txBody>
      </p:sp>
    </p:spTree>
    <p:extLst>
      <p:ext uri="{BB962C8B-B14F-4D97-AF65-F5344CB8AC3E}">
        <p14:creationId xmlns:p14="http://schemas.microsoft.com/office/powerpoint/2010/main" val="424533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AA8305-2A77-475F-AFB7-B48FAC539F0E}"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EEE3AA-4755-4783-8820-64BCE20E5328}" type="slidenum">
              <a:rPr lang="en-US" smtClean="0"/>
              <a:t>‹#›</a:t>
            </a:fld>
            <a:endParaRPr lang="en-US"/>
          </a:p>
        </p:txBody>
      </p:sp>
    </p:spTree>
    <p:extLst>
      <p:ext uri="{BB962C8B-B14F-4D97-AF65-F5344CB8AC3E}">
        <p14:creationId xmlns:p14="http://schemas.microsoft.com/office/powerpoint/2010/main" val="1818144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AA8305-2A77-475F-AFB7-B48FAC539F0E}"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EEE3AA-4755-4783-8820-64BCE20E5328}" type="slidenum">
              <a:rPr lang="en-US" smtClean="0"/>
              <a:t>‹#›</a:t>
            </a:fld>
            <a:endParaRPr lang="en-US"/>
          </a:p>
        </p:txBody>
      </p:sp>
    </p:spTree>
    <p:extLst>
      <p:ext uri="{BB962C8B-B14F-4D97-AF65-F5344CB8AC3E}">
        <p14:creationId xmlns:p14="http://schemas.microsoft.com/office/powerpoint/2010/main" val="915120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AA8305-2A77-475F-AFB7-B48FAC539F0E}" type="datetimeFigureOut">
              <a:rPr lang="en-US" smtClean="0"/>
              <a:t>1/17/2023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EEE3AA-4755-4783-8820-64BCE20E5328}" type="slidenum">
              <a:rPr lang="en-US" smtClean="0"/>
              <a:t>‹#›</a:t>
            </a:fld>
            <a:endParaRPr lang="en-US"/>
          </a:p>
        </p:txBody>
      </p:sp>
    </p:spTree>
    <p:extLst>
      <p:ext uri="{BB962C8B-B14F-4D97-AF65-F5344CB8AC3E}">
        <p14:creationId xmlns:p14="http://schemas.microsoft.com/office/powerpoint/2010/main" val="1406183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AA8305-2A77-475F-AFB7-B48FAC539F0E}" type="datetimeFigureOut">
              <a:rPr lang="en-US" smtClean="0"/>
              <a:t>1/17/2023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EEE3AA-4755-4783-8820-64BCE20E5328}" type="slidenum">
              <a:rPr lang="en-US" smtClean="0"/>
              <a:t>‹#›</a:t>
            </a:fld>
            <a:endParaRPr lang="en-US"/>
          </a:p>
        </p:txBody>
      </p:sp>
    </p:spTree>
    <p:extLst>
      <p:ext uri="{BB962C8B-B14F-4D97-AF65-F5344CB8AC3E}">
        <p14:creationId xmlns:p14="http://schemas.microsoft.com/office/powerpoint/2010/main" val="2292115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A8305-2A77-475F-AFB7-B48FAC539F0E}" type="datetimeFigureOut">
              <a:rPr lang="en-US" smtClean="0"/>
              <a:t>1/17/2023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EEE3AA-4755-4783-8820-64BCE20E5328}" type="slidenum">
              <a:rPr lang="en-US" smtClean="0"/>
              <a:t>‹#›</a:t>
            </a:fld>
            <a:endParaRPr lang="en-US"/>
          </a:p>
        </p:txBody>
      </p:sp>
    </p:spTree>
    <p:extLst>
      <p:ext uri="{BB962C8B-B14F-4D97-AF65-F5344CB8AC3E}">
        <p14:creationId xmlns:p14="http://schemas.microsoft.com/office/powerpoint/2010/main" val="173421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AA8305-2A77-475F-AFB7-B48FAC539F0E}"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EEE3AA-4755-4783-8820-64BCE20E5328}" type="slidenum">
              <a:rPr lang="en-US" smtClean="0"/>
              <a:t>‹#›</a:t>
            </a:fld>
            <a:endParaRPr lang="en-US"/>
          </a:p>
        </p:txBody>
      </p:sp>
    </p:spTree>
    <p:extLst>
      <p:ext uri="{BB962C8B-B14F-4D97-AF65-F5344CB8AC3E}">
        <p14:creationId xmlns:p14="http://schemas.microsoft.com/office/powerpoint/2010/main" val="351517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AA8305-2A77-475F-AFB7-B48FAC539F0E}"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EEE3AA-4755-4783-8820-64BCE20E5328}" type="slidenum">
              <a:rPr lang="en-US" smtClean="0"/>
              <a:t>‹#›</a:t>
            </a:fld>
            <a:endParaRPr lang="en-US"/>
          </a:p>
        </p:txBody>
      </p:sp>
    </p:spTree>
    <p:extLst>
      <p:ext uri="{BB962C8B-B14F-4D97-AF65-F5344CB8AC3E}">
        <p14:creationId xmlns:p14="http://schemas.microsoft.com/office/powerpoint/2010/main" val="1379349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A8305-2A77-475F-AFB7-B48FAC539F0E}" type="datetimeFigureOut">
              <a:rPr lang="en-US" smtClean="0"/>
              <a:t>1/17/2023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EEE3AA-4755-4783-8820-64BCE20E5328}" type="slidenum">
              <a:rPr lang="en-US" smtClean="0"/>
              <a:t>‹#›</a:t>
            </a:fld>
            <a:endParaRPr lang="en-US"/>
          </a:p>
        </p:txBody>
      </p:sp>
    </p:spTree>
    <p:extLst>
      <p:ext uri="{BB962C8B-B14F-4D97-AF65-F5344CB8AC3E}">
        <p14:creationId xmlns:p14="http://schemas.microsoft.com/office/powerpoint/2010/main" val="2574855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r>
              <a:rPr lang="fa-IR" b="1" dirty="0"/>
              <a:t>نحوه اپروچ به خانم باردار با فشارخون بالا در ویزیت‌های بارداری در درمانگاه پزشکی خانواده </a:t>
            </a:r>
            <a:r>
              <a:rPr lang="fa-IR" dirty="0"/>
              <a:t/>
            </a:r>
            <a:br>
              <a:rPr lang="fa-IR" dirty="0"/>
            </a:br>
            <a:endParaRPr lang="fa-IR" dirty="0"/>
          </a:p>
          <a:p>
            <a:pPr marL="0" indent="0" algn="r" rtl="1">
              <a:buNone/>
            </a:pPr>
            <a:r>
              <a:rPr lang="fa-IR" dirty="0"/>
              <a:t>ارایه دهنده دکتر مارکو بروتا</a:t>
            </a:r>
          </a:p>
          <a:p>
            <a:pPr marL="0" indent="0" algn="r" rtl="1">
              <a:buNone/>
            </a:pPr>
            <a:r>
              <a:rPr lang="fa-IR" dirty="0"/>
              <a:t>استاد راهنما: سرکار خانم دکتر بندریان</a:t>
            </a:r>
            <a:endParaRPr lang="en-US" dirty="0"/>
          </a:p>
          <a:p>
            <a:pPr marL="0" indent="0" algn="r" rtl="1">
              <a:buNone/>
            </a:pPr>
            <a:r>
              <a:rPr lang="en-US" dirty="0"/>
              <a:t>1401/10/22</a:t>
            </a:r>
            <a:r>
              <a:rPr lang="fa-IR" dirty="0"/>
              <a:t> </a:t>
            </a:r>
          </a:p>
          <a:p>
            <a:pPr marL="0" indent="0" algn="r" rtl="1">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223779"/>
            <a:ext cx="2095500" cy="2800350"/>
          </a:xfrm>
          <a:prstGeom prst="rect">
            <a:avLst/>
          </a:prstGeom>
        </p:spPr>
      </p:pic>
    </p:spTree>
    <p:extLst>
      <p:ext uri="{BB962C8B-B14F-4D97-AF65-F5344CB8AC3E}">
        <p14:creationId xmlns:p14="http://schemas.microsoft.com/office/powerpoint/2010/main" val="2526305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027906"/>
            <a:ext cx="10515600" cy="4351338"/>
          </a:xfrm>
        </p:spPr>
        <p:txBody>
          <a:bodyPr>
            <a:noAutofit/>
          </a:bodyPr>
          <a:lstStyle/>
          <a:p>
            <a:pPr marL="0" indent="0">
              <a:buNone/>
            </a:pPr>
            <a:endParaRPr lang="en-US" sz="2000" dirty="0"/>
          </a:p>
          <a:p>
            <a:endParaRPr lang="en-US" sz="2000" dirty="0"/>
          </a:p>
          <a:p>
            <a:r>
              <a:rPr lang="en-US" sz="2000" b="1" dirty="0"/>
              <a:t>SIGNS</a:t>
            </a:r>
          </a:p>
          <a:p>
            <a:endParaRPr lang="en-US" sz="2000" dirty="0"/>
          </a:p>
          <a:p>
            <a:r>
              <a:rPr lang="en-US" sz="2000" dirty="0"/>
              <a:t>Along with high blood pressure, preeclampsia signs and symptoms may include:</a:t>
            </a:r>
          </a:p>
          <a:p>
            <a:r>
              <a:rPr lang="en-US" sz="2000" dirty="0"/>
              <a:t>• Excess protein in urine (</a:t>
            </a:r>
            <a:r>
              <a:rPr lang="en-US" sz="2000" b="1" dirty="0"/>
              <a:t>proteinuria</a:t>
            </a:r>
            <a:r>
              <a:rPr lang="en-US" sz="2000" dirty="0"/>
              <a:t>) or other signs of kidney problems (</a:t>
            </a:r>
            <a:r>
              <a:rPr lang="en-US" sz="2000" b="1" dirty="0">
                <a:sym typeface="Wingdings" panose="05000000000000000000" pitchFamily="2" charset="2"/>
              </a:rPr>
              <a:t></a:t>
            </a:r>
            <a:r>
              <a:rPr lang="en-US" sz="2000" b="1" dirty="0"/>
              <a:t>Cr)</a:t>
            </a:r>
          </a:p>
          <a:p>
            <a:r>
              <a:rPr lang="en-US" sz="2000" dirty="0"/>
              <a:t>• Decreased levels of platelets in blood </a:t>
            </a:r>
            <a:r>
              <a:rPr lang="en-US" sz="2000" b="1" dirty="0"/>
              <a:t>(thrombocytopenia</a:t>
            </a:r>
            <a:r>
              <a:rPr lang="en-US" sz="2000" dirty="0"/>
              <a:t>)</a:t>
            </a:r>
          </a:p>
          <a:p>
            <a:r>
              <a:rPr lang="en-US" sz="2000" b="1" dirty="0"/>
              <a:t>• Increased liver enzymes </a:t>
            </a:r>
            <a:r>
              <a:rPr lang="en-US" sz="2000" dirty="0"/>
              <a:t>that indicate liver problems</a:t>
            </a:r>
          </a:p>
        </p:txBody>
      </p:sp>
    </p:spTree>
    <p:extLst>
      <p:ext uri="{BB962C8B-B14F-4D97-AF65-F5344CB8AC3E}">
        <p14:creationId xmlns:p14="http://schemas.microsoft.com/office/powerpoint/2010/main" val="3135740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DIAGNOSIS AND TESTS</a:t>
            </a:r>
          </a:p>
        </p:txBody>
      </p:sp>
      <p:sp>
        <p:nvSpPr>
          <p:cNvPr id="3" name="Content Placeholder 2"/>
          <p:cNvSpPr>
            <a:spLocks noGrp="1"/>
          </p:cNvSpPr>
          <p:nvPr>
            <p:ph idx="1"/>
          </p:nvPr>
        </p:nvSpPr>
        <p:spPr/>
        <p:txBody>
          <a:bodyPr>
            <a:noAutofit/>
          </a:bodyPr>
          <a:lstStyle/>
          <a:p>
            <a:pPr marL="0" indent="0">
              <a:buNone/>
            </a:pPr>
            <a:r>
              <a:rPr lang="en-US" sz="2000" dirty="0"/>
              <a:t>Preeclampsia is often diagnosed during routine prenatal appointments when healthcare provider check weight gain, blood pressure and urine.</a:t>
            </a:r>
          </a:p>
          <a:p>
            <a:pPr marL="0" indent="0">
              <a:buNone/>
            </a:pPr>
            <a:r>
              <a:rPr lang="en-US" sz="2000" dirty="0"/>
              <a:t>If preeclampsia is suspected,  healthcare provider must:</a:t>
            </a:r>
          </a:p>
          <a:p>
            <a:pPr marL="0" indent="0">
              <a:buNone/>
            </a:pPr>
            <a:r>
              <a:rPr lang="en-US" sz="2000" dirty="0"/>
              <a:t>• Order additional blood tests to</a:t>
            </a:r>
          </a:p>
          <a:p>
            <a:pPr>
              <a:buFont typeface="Wingdings" panose="05000000000000000000" pitchFamily="2" charset="2"/>
              <a:buChar char="ü"/>
            </a:pPr>
            <a:r>
              <a:rPr lang="en-US" sz="2000" dirty="0"/>
              <a:t>      </a:t>
            </a:r>
            <a:r>
              <a:rPr lang="en-US" sz="2000" b="1" dirty="0"/>
              <a:t>check kidney </a:t>
            </a:r>
            <a:r>
              <a:rPr lang="en-US" sz="2000" dirty="0"/>
              <a:t>and</a:t>
            </a:r>
          </a:p>
          <a:p>
            <a:pPr>
              <a:buFont typeface="Wingdings" panose="05000000000000000000" pitchFamily="2" charset="2"/>
              <a:buChar char="ü"/>
            </a:pPr>
            <a:r>
              <a:rPr lang="en-US" sz="2000" dirty="0"/>
              <a:t>      </a:t>
            </a:r>
            <a:r>
              <a:rPr lang="en-US" sz="2000" b="1" dirty="0"/>
              <a:t>check</a:t>
            </a:r>
            <a:r>
              <a:rPr lang="en-US" sz="2000" dirty="0"/>
              <a:t> </a:t>
            </a:r>
            <a:r>
              <a:rPr lang="en-US" sz="2000" b="1" dirty="0"/>
              <a:t>liver functions (AST,ALT, BILI,PT,PTT)</a:t>
            </a:r>
          </a:p>
          <a:p>
            <a:pPr>
              <a:buFont typeface="Wingdings" panose="05000000000000000000" pitchFamily="2" charset="2"/>
              <a:buChar char="ü"/>
            </a:pPr>
            <a:r>
              <a:rPr lang="en-US" sz="2000" b="1" dirty="0"/>
              <a:t>       check CBC</a:t>
            </a:r>
            <a:endParaRPr lang="en-US" sz="2000" dirty="0"/>
          </a:p>
          <a:p>
            <a:pPr marL="0" indent="0">
              <a:buNone/>
            </a:pPr>
            <a:r>
              <a:rPr lang="en-US" sz="2000" dirty="0"/>
              <a:t> • Perform an </a:t>
            </a:r>
            <a:r>
              <a:rPr lang="en-US" sz="2000" b="1" dirty="0"/>
              <a:t>ultrasound</a:t>
            </a:r>
            <a:r>
              <a:rPr lang="en-US" sz="2000" dirty="0"/>
              <a:t> and other fetal monitoring </a:t>
            </a:r>
          </a:p>
          <a:p>
            <a:pPr>
              <a:buFont typeface="Wingdings" panose="05000000000000000000" pitchFamily="2" charset="2"/>
              <a:buChar char="ü"/>
            </a:pPr>
            <a:r>
              <a:rPr lang="en-US" sz="2000" dirty="0"/>
              <a:t>        to look at the size of the fetus and</a:t>
            </a:r>
          </a:p>
          <a:p>
            <a:pPr>
              <a:buFont typeface="Wingdings" panose="05000000000000000000" pitchFamily="2" charset="2"/>
              <a:buChar char="ü"/>
            </a:pPr>
            <a:r>
              <a:rPr lang="en-US" sz="2000" dirty="0"/>
              <a:t>        assess the amniotic fluid volume </a:t>
            </a:r>
          </a:p>
          <a:p>
            <a:r>
              <a:rPr lang="en-US" sz="2000" dirty="0"/>
              <a:t>Perform fetal monitoring (NST)</a:t>
            </a:r>
          </a:p>
        </p:txBody>
      </p:sp>
    </p:spTree>
    <p:extLst>
      <p:ext uri="{BB962C8B-B14F-4D97-AF65-F5344CB8AC3E}">
        <p14:creationId xmlns:p14="http://schemas.microsoft.com/office/powerpoint/2010/main" val="109583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a:t>
            </a:r>
            <a:br>
              <a:rPr lang="en-US" dirty="0"/>
            </a:br>
            <a:endParaRPr lang="en-US" dirty="0"/>
          </a:p>
        </p:txBody>
      </p:sp>
      <p:sp>
        <p:nvSpPr>
          <p:cNvPr id="3" name="Content Placeholder 2"/>
          <p:cNvSpPr>
            <a:spLocks noGrp="1"/>
          </p:cNvSpPr>
          <p:nvPr>
            <p:ph idx="1"/>
          </p:nvPr>
        </p:nvSpPr>
        <p:spPr>
          <a:xfrm>
            <a:off x="755073" y="796925"/>
            <a:ext cx="10515600" cy="4351338"/>
          </a:xfrm>
        </p:spPr>
        <p:txBody>
          <a:bodyPr>
            <a:noAutofit/>
          </a:bodyPr>
          <a:lstStyle/>
          <a:p>
            <a:pPr marL="0" indent="0">
              <a:buNone/>
            </a:pPr>
            <a:endParaRPr lang="en-US" sz="2000" dirty="0"/>
          </a:p>
          <a:p>
            <a:r>
              <a:rPr lang="en-US" sz="2000" dirty="0"/>
              <a:t>For people with risk factors, there are some steps that can be taken prior to and during pregnancy to lower the chance of developing preeclampsia. These steps can include: </a:t>
            </a:r>
          </a:p>
          <a:p>
            <a:r>
              <a:rPr lang="en-US" sz="2000" dirty="0"/>
              <a:t>• Losing weight if you have overweight/obesity (prior to pregnancy-related weight gain).</a:t>
            </a:r>
          </a:p>
          <a:p>
            <a:r>
              <a:rPr lang="en-US" sz="2000" dirty="0"/>
              <a:t>• Controlling blood pressure and blood sugar (if you had high blood pressure or diabetes prior to     pregnancy)</a:t>
            </a:r>
          </a:p>
          <a:p>
            <a:r>
              <a:rPr lang="en-US" sz="2000" dirty="0"/>
              <a:t>• Maintaining a regular exercise routine</a:t>
            </a:r>
          </a:p>
          <a:p>
            <a:r>
              <a:rPr lang="en-US" sz="2000" dirty="0"/>
              <a:t>• Getting enough sleep</a:t>
            </a:r>
          </a:p>
          <a:p>
            <a:r>
              <a:rPr lang="en-US" sz="2000" dirty="0"/>
              <a:t>• Eating healthy foods that are low in salt and avoiding caffeine.</a:t>
            </a:r>
          </a:p>
          <a:p>
            <a:r>
              <a:rPr lang="en-US" sz="2000" dirty="0"/>
              <a:t>Can you prevent preeclampsia?</a:t>
            </a:r>
          </a:p>
          <a:p>
            <a:r>
              <a:rPr lang="en-US" sz="2000" dirty="0"/>
              <a:t>Taking a </a:t>
            </a:r>
            <a:r>
              <a:rPr lang="en-US" sz="2000" b="1" dirty="0"/>
              <a:t>baby aspirin daily has been to decrease risk of developing preeclampsia by</a:t>
            </a:r>
          </a:p>
          <a:p>
            <a:pPr marL="0" indent="0">
              <a:buNone/>
            </a:pPr>
            <a:r>
              <a:rPr lang="en-US" sz="2000" b="1" dirty="0"/>
              <a:t>    approximately 15%.</a:t>
            </a:r>
          </a:p>
          <a:p>
            <a:r>
              <a:rPr lang="en-US" sz="2000" dirty="0"/>
              <a:t> If patient at risk for preeclampsia, healthcare provider may recommend</a:t>
            </a:r>
          </a:p>
          <a:p>
            <a:r>
              <a:rPr lang="en-US" sz="2000" dirty="0"/>
              <a:t>      starting </a:t>
            </a:r>
            <a:r>
              <a:rPr lang="en-US" sz="2000" b="1" dirty="0"/>
              <a:t>aspirin 80 mg </a:t>
            </a:r>
            <a:r>
              <a:rPr lang="en-US" sz="2000" dirty="0"/>
              <a:t>in early pregnancy (by 12 weeks gestation)</a:t>
            </a:r>
          </a:p>
          <a:p>
            <a:endParaRPr lang="en-US" sz="2000" dirty="0"/>
          </a:p>
        </p:txBody>
      </p:sp>
    </p:spTree>
    <p:extLst>
      <p:ext uri="{BB962C8B-B14F-4D97-AF65-F5344CB8AC3E}">
        <p14:creationId xmlns:p14="http://schemas.microsoft.com/office/powerpoint/2010/main" val="1477343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a:t>
            </a:r>
            <a:br>
              <a:rPr lang="en-US" dirty="0"/>
            </a:br>
            <a:endParaRPr lang="en-US" dirty="0"/>
          </a:p>
        </p:txBody>
      </p:sp>
      <p:sp>
        <p:nvSpPr>
          <p:cNvPr id="3" name="Content Placeholder 2"/>
          <p:cNvSpPr>
            <a:spLocks noGrp="1"/>
          </p:cNvSpPr>
          <p:nvPr>
            <p:ph idx="1"/>
          </p:nvPr>
        </p:nvSpPr>
        <p:spPr>
          <a:xfrm>
            <a:off x="838200" y="1274907"/>
            <a:ext cx="10515600" cy="4351338"/>
          </a:xfrm>
        </p:spPr>
        <p:txBody>
          <a:bodyPr>
            <a:normAutofit/>
          </a:bodyPr>
          <a:lstStyle/>
          <a:p>
            <a:pPr marL="0" indent="0">
              <a:buNone/>
            </a:pPr>
            <a:endParaRPr lang="en-US" sz="2000" dirty="0"/>
          </a:p>
          <a:p>
            <a:r>
              <a:rPr lang="en-US" sz="2000" dirty="0"/>
              <a:t>The exact cause of preeclampsia likely involves several factors. </a:t>
            </a:r>
          </a:p>
          <a:p>
            <a:r>
              <a:rPr lang="en-US" sz="2000" dirty="0"/>
              <a:t>Experts believe it </a:t>
            </a:r>
            <a:r>
              <a:rPr lang="en-US" sz="2000" b="1" dirty="0"/>
              <a:t>begins in the placenta </a:t>
            </a:r>
            <a:r>
              <a:rPr lang="en-US" sz="2000" dirty="0"/>
              <a:t>— the organ that nourishes the fetus throughout pregnancy</a:t>
            </a:r>
          </a:p>
          <a:p>
            <a:r>
              <a:rPr lang="en-US" sz="2000" dirty="0"/>
              <a:t> Early in a pregnancy, new blood vessels develop and evolve to supply oxygen and nutrients to the placenta.</a:t>
            </a:r>
          </a:p>
          <a:p>
            <a:pPr marL="0" indent="0">
              <a:buNone/>
            </a:pPr>
            <a:endParaRPr lang="en-US" sz="2000" dirty="0"/>
          </a:p>
          <a:p>
            <a:r>
              <a:rPr lang="en-US" sz="2000" dirty="0"/>
              <a:t>In women with preeclampsia, these blood vessels don't seem to develop or work properly. Problems with how well blood circulates in the placenta may lead to the irregular regulation of blood pressure in the mother.</a:t>
            </a:r>
          </a:p>
          <a:p>
            <a:endParaRPr lang="en-US" sz="2000" dirty="0"/>
          </a:p>
        </p:txBody>
      </p:sp>
    </p:spTree>
    <p:extLst>
      <p:ext uri="{BB962C8B-B14F-4D97-AF65-F5344CB8AC3E}">
        <p14:creationId xmlns:p14="http://schemas.microsoft.com/office/powerpoint/2010/main" val="4041133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1026" y="-291548"/>
            <a:ext cx="10515600" cy="1325563"/>
          </a:xfrm>
        </p:spPr>
        <p:txBody>
          <a:bodyPr/>
          <a:lstStyle/>
          <a:p>
            <a:r>
              <a:rPr lang="en-US" dirty="0"/>
              <a:t>DDX</a:t>
            </a:r>
          </a:p>
        </p:txBody>
      </p:sp>
      <p:sp>
        <p:nvSpPr>
          <p:cNvPr id="3" name="Content Placeholder 2"/>
          <p:cNvSpPr>
            <a:spLocks noGrp="1"/>
          </p:cNvSpPr>
          <p:nvPr>
            <p:ph idx="1"/>
          </p:nvPr>
        </p:nvSpPr>
        <p:spPr>
          <a:xfrm>
            <a:off x="838200" y="742122"/>
            <a:ext cx="10515600" cy="4794761"/>
          </a:xfrm>
        </p:spPr>
        <p:txBody>
          <a:bodyPr>
            <a:noAutofit/>
          </a:bodyPr>
          <a:lstStyle/>
          <a:p>
            <a:r>
              <a:rPr lang="en-US" sz="2000" b="1" dirty="0"/>
              <a:t>Other high blood pressure disorders during pregnancy</a:t>
            </a:r>
            <a:endParaRPr lang="en-US" sz="2000" dirty="0"/>
          </a:p>
          <a:p>
            <a:r>
              <a:rPr lang="en-US" sz="2000" dirty="0"/>
              <a:t> </a:t>
            </a:r>
          </a:p>
          <a:p>
            <a:r>
              <a:rPr lang="en-US" sz="2000" dirty="0"/>
              <a:t>Preeclampsia is one high blood pressure (hypertension) disorder that can occur during pregnancy. Other disorders can happen, too:</a:t>
            </a:r>
          </a:p>
          <a:p>
            <a:pPr marL="0" indent="0">
              <a:buNone/>
            </a:pPr>
            <a:endParaRPr lang="en-US" sz="2000" dirty="0"/>
          </a:p>
          <a:p>
            <a:r>
              <a:rPr lang="en-US" sz="2000" dirty="0"/>
              <a:t>• </a:t>
            </a:r>
            <a:r>
              <a:rPr lang="en-US" sz="2000" b="1" dirty="0"/>
              <a:t>Gestational hypertension</a:t>
            </a:r>
            <a:r>
              <a:rPr lang="en-US" sz="2000" dirty="0"/>
              <a:t> is high blood pressure that begins after 20 weeks without problems in the kidneys or other organs</a:t>
            </a:r>
          </a:p>
          <a:p>
            <a:pPr>
              <a:buFont typeface="Wingdings" panose="05000000000000000000" pitchFamily="2" charset="2"/>
              <a:buChar char="Ø"/>
            </a:pPr>
            <a:r>
              <a:rPr lang="en-US" sz="2000" dirty="0"/>
              <a:t>    Some women with gestational hypertension may develop preeclampsia</a:t>
            </a:r>
          </a:p>
          <a:p>
            <a:pPr marL="0" indent="0">
              <a:buNone/>
            </a:pPr>
            <a:r>
              <a:rPr lang="en-US" sz="2000" dirty="0"/>
              <a:t> </a:t>
            </a:r>
          </a:p>
          <a:p>
            <a:r>
              <a:rPr lang="en-US" sz="2000" dirty="0"/>
              <a:t>• </a:t>
            </a:r>
            <a:r>
              <a:rPr lang="en-US" sz="2000" b="1" dirty="0"/>
              <a:t>Chronic hypertension</a:t>
            </a:r>
            <a:r>
              <a:rPr lang="en-US" sz="2000" dirty="0"/>
              <a:t> is high blood pressure that was </a:t>
            </a:r>
            <a:r>
              <a:rPr lang="en-US" sz="2000" b="1" dirty="0"/>
              <a:t>present before pregnancy or that occurs before 20 weeks of pregnancy</a:t>
            </a:r>
          </a:p>
          <a:p>
            <a:r>
              <a:rPr lang="en-US" sz="2000" dirty="0"/>
              <a:t>   High blood pressure that </a:t>
            </a:r>
            <a:r>
              <a:rPr lang="en-US" sz="2000" b="1" dirty="0"/>
              <a:t>continues more than three months after a pregnancy also is</a:t>
            </a:r>
          </a:p>
          <a:p>
            <a:pPr marL="0" indent="0">
              <a:buNone/>
            </a:pPr>
            <a:r>
              <a:rPr lang="en-US" sz="2000" b="1" dirty="0"/>
              <a:t>         called chronic hypertension.</a:t>
            </a:r>
            <a:r>
              <a:rPr lang="en-US" sz="2000" dirty="0"/>
              <a:t> </a:t>
            </a:r>
          </a:p>
          <a:p>
            <a:pPr marL="0" indent="0">
              <a:buNone/>
            </a:pPr>
            <a:r>
              <a:rPr lang="en-US" sz="2000" dirty="0"/>
              <a:t>• </a:t>
            </a:r>
            <a:r>
              <a:rPr lang="en-US" sz="2000" b="1" dirty="0"/>
              <a:t>Chronic hypertension with superimposed preeclampsia</a:t>
            </a:r>
            <a:r>
              <a:rPr lang="en-US" sz="2000" dirty="0"/>
              <a:t> occurs in women diagnosed with chronic high blood pressure before pregnancy, who then </a:t>
            </a:r>
            <a:r>
              <a:rPr lang="en-US" sz="2000" b="1" dirty="0"/>
              <a:t>develop worsening high blood pressure and protein in the urine or other health complications during pregnancy</a:t>
            </a:r>
          </a:p>
        </p:txBody>
      </p:sp>
    </p:spTree>
    <p:extLst>
      <p:ext uri="{BB962C8B-B14F-4D97-AF65-F5344CB8AC3E}">
        <p14:creationId xmlns:p14="http://schemas.microsoft.com/office/powerpoint/2010/main" val="3447023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Conditions that are linked to a higher risk of preeclampsia</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dirty="0"/>
              <a:t>• Preeclampsia in a previous pregnancy</a:t>
            </a:r>
          </a:p>
          <a:p>
            <a:r>
              <a:rPr lang="en-US" dirty="0"/>
              <a:t>• Being pregnant with more than one baby</a:t>
            </a:r>
          </a:p>
          <a:p>
            <a:r>
              <a:rPr lang="en-US" dirty="0"/>
              <a:t>• Chronic high blood pressure (hypertension)</a:t>
            </a:r>
          </a:p>
          <a:p>
            <a:r>
              <a:rPr lang="en-US" dirty="0"/>
              <a:t>• Type 1 or type 2 diabetes before pregnancy</a:t>
            </a:r>
          </a:p>
          <a:p>
            <a:r>
              <a:rPr lang="en-US" dirty="0"/>
              <a:t>• Kidney disease </a:t>
            </a:r>
          </a:p>
          <a:p>
            <a:r>
              <a:rPr lang="en-US" dirty="0"/>
              <a:t>• Autoimmune disorders</a:t>
            </a:r>
          </a:p>
          <a:p>
            <a:r>
              <a:rPr lang="en-US" dirty="0"/>
              <a:t>• Use of in vitro fertilization</a:t>
            </a:r>
          </a:p>
        </p:txBody>
      </p:sp>
    </p:spTree>
    <p:extLst>
      <p:ext uri="{BB962C8B-B14F-4D97-AF65-F5344CB8AC3E}">
        <p14:creationId xmlns:p14="http://schemas.microsoft.com/office/powerpoint/2010/main" val="131801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Conditions that are associated with a moderate risk of developing preeclampsia include:</a:t>
            </a:r>
            <a:br>
              <a:rPr lang="en-US" dirty="0"/>
            </a:br>
            <a:endParaRPr lang="en-US" dirty="0"/>
          </a:p>
        </p:txBody>
      </p:sp>
      <p:sp>
        <p:nvSpPr>
          <p:cNvPr id="3" name="Content Placeholder 2"/>
          <p:cNvSpPr>
            <a:spLocks noGrp="1"/>
          </p:cNvSpPr>
          <p:nvPr>
            <p:ph idx="1"/>
          </p:nvPr>
        </p:nvSpPr>
        <p:spPr/>
        <p:txBody>
          <a:bodyPr>
            <a:normAutofit/>
          </a:bodyPr>
          <a:lstStyle/>
          <a:p>
            <a:r>
              <a:rPr lang="en-US" dirty="0"/>
              <a:t>• First pregnancy with current partner</a:t>
            </a:r>
          </a:p>
          <a:p>
            <a:r>
              <a:rPr lang="en-US" dirty="0"/>
              <a:t>• Obesity</a:t>
            </a:r>
          </a:p>
          <a:p>
            <a:r>
              <a:rPr lang="en-US" dirty="0"/>
              <a:t>• Family history of preeclampsia</a:t>
            </a:r>
          </a:p>
          <a:p>
            <a:r>
              <a:rPr lang="en-US" dirty="0"/>
              <a:t>• Maternal age of 35 or older</a:t>
            </a:r>
          </a:p>
          <a:p>
            <a:r>
              <a:rPr lang="en-US" dirty="0"/>
              <a:t>• Complications in a previous pregnancy</a:t>
            </a:r>
          </a:p>
          <a:p>
            <a:r>
              <a:rPr lang="en-US" dirty="0"/>
              <a:t>• More than 10 years since previous pregnancy</a:t>
            </a:r>
          </a:p>
          <a:p>
            <a:r>
              <a:rPr lang="en-US" dirty="0"/>
              <a:t>For the purposes of making decisions about prevention strategies, a Black woman or a woman with a low income has a moderately increased risk of developing preeclampsia.</a:t>
            </a:r>
          </a:p>
          <a:p>
            <a:pPr marL="0" indent="0">
              <a:buNone/>
            </a:pPr>
            <a:endParaRPr lang="en-US" dirty="0"/>
          </a:p>
          <a:p>
            <a:endParaRPr lang="en-US" dirty="0"/>
          </a:p>
        </p:txBody>
      </p:sp>
    </p:spTree>
    <p:extLst>
      <p:ext uri="{BB962C8B-B14F-4D97-AF65-F5344CB8AC3E}">
        <p14:creationId xmlns:p14="http://schemas.microsoft.com/office/powerpoint/2010/main" val="744611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4179"/>
            <a:ext cx="10515600" cy="1325563"/>
          </a:xfrm>
        </p:spPr>
        <p:txBody>
          <a:bodyPr/>
          <a:lstStyle/>
          <a:p>
            <a:r>
              <a:rPr lang="en-US" dirty="0"/>
              <a:t>Complications </a:t>
            </a:r>
          </a:p>
        </p:txBody>
      </p:sp>
      <p:sp>
        <p:nvSpPr>
          <p:cNvPr id="3" name="Content Placeholder 2"/>
          <p:cNvSpPr>
            <a:spLocks noGrp="1"/>
          </p:cNvSpPr>
          <p:nvPr>
            <p:ph idx="1"/>
          </p:nvPr>
        </p:nvSpPr>
        <p:spPr>
          <a:xfrm>
            <a:off x="798443" y="1641505"/>
            <a:ext cx="10515600" cy="5216495"/>
          </a:xfrm>
        </p:spPr>
        <p:txBody>
          <a:bodyPr>
            <a:noAutofit/>
          </a:bodyPr>
          <a:lstStyle/>
          <a:p>
            <a:r>
              <a:rPr lang="en-US" sz="2000" b="1" dirty="0"/>
              <a:t>Pregnancy complication:</a:t>
            </a:r>
          </a:p>
          <a:p>
            <a:r>
              <a:rPr lang="en-US" sz="2000" b="1" dirty="0"/>
              <a:t>Fetal growth restriction</a:t>
            </a:r>
            <a:r>
              <a:rPr lang="en-US" sz="2000" dirty="0"/>
              <a:t>. Preeclampsia affects the arteries carrying blood to the placenta. If the placenta doesn't get enough blood, the baby may receive inadequate blood and oxygen and fewer nutrients. This can lead to slow growth known as fetal growth restriction.</a:t>
            </a:r>
          </a:p>
          <a:p>
            <a:r>
              <a:rPr lang="en-US" sz="2000" b="1" dirty="0"/>
              <a:t>• Preterm birth.</a:t>
            </a:r>
            <a:r>
              <a:rPr lang="en-US" sz="2000" dirty="0"/>
              <a:t> Preeclampsia may lead to an unplanned preterm birth — delivery before 37 weeks. Also, planned preterm birth is a primary treatment for preeclampsia. A baby born prematurely has increased risk of breathing and feeding difficulties, vision or hearing problems, developmental delays, and cerebral palsy. Treatments before preterm delivery may decrease some risks.</a:t>
            </a:r>
          </a:p>
          <a:p>
            <a:r>
              <a:rPr lang="en-US" sz="2000" dirty="0"/>
              <a:t>• </a:t>
            </a:r>
            <a:r>
              <a:rPr lang="en-US" sz="2000" b="1" dirty="0"/>
              <a:t>Placental abruption</a:t>
            </a:r>
            <a:r>
              <a:rPr lang="en-US" sz="2000" dirty="0"/>
              <a:t>. Preeclampsia increases your risk of placental abruption. With this condition, the placenta separates from the inner wall of the uterus before delivery. Severe abruption can cause heavy bleeding, which can be life-threatening for both the mother and baby.</a:t>
            </a:r>
          </a:p>
        </p:txBody>
      </p:sp>
    </p:spTree>
    <p:extLst>
      <p:ext uri="{BB962C8B-B14F-4D97-AF65-F5344CB8AC3E}">
        <p14:creationId xmlns:p14="http://schemas.microsoft.com/office/powerpoint/2010/main" val="1564947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582341"/>
            <a:ext cx="7924800" cy="4524315"/>
          </a:xfrm>
          <a:prstGeom prst="rect">
            <a:avLst/>
          </a:prstGeom>
        </p:spPr>
        <p:txBody>
          <a:bodyPr wrap="square">
            <a:spAutoFit/>
          </a:bodyPr>
          <a:lstStyle/>
          <a:p>
            <a:r>
              <a:rPr lang="en-US" dirty="0"/>
              <a:t>• </a:t>
            </a:r>
            <a:r>
              <a:rPr lang="en-US" b="1" dirty="0"/>
              <a:t>MOTHER</a:t>
            </a:r>
            <a:r>
              <a:rPr lang="en-US" dirty="0"/>
              <a:t> </a:t>
            </a:r>
          </a:p>
          <a:p>
            <a:pPr marL="285750" indent="-285750">
              <a:buFont typeface="Wingdings" panose="05000000000000000000" pitchFamily="2" charset="2"/>
              <a:buChar char="Ø"/>
            </a:pPr>
            <a:r>
              <a:rPr lang="en-US" dirty="0"/>
              <a:t>Eclampsia</a:t>
            </a:r>
          </a:p>
          <a:p>
            <a:pPr marL="285750" indent="-285750">
              <a:buFont typeface="Arial" panose="020B0604020202020204" pitchFamily="34" charset="0"/>
              <a:buChar char="•"/>
            </a:pPr>
            <a:r>
              <a:rPr lang="en-US" dirty="0"/>
              <a:t> the onset of seizures or coma with signs or symptoms of preeclampsia.</a:t>
            </a:r>
          </a:p>
          <a:p>
            <a:pPr marL="285750" indent="-285750">
              <a:buFont typeface="Arial" panose="020B0604020202020204" pitchFamily="34" charset="0"/>
              <a:buChar char="•"/>
            </a:pPr>
            <a:r>
              <a:rPr lang="en-US" dirty="0"/>
              <a:t> It is very difficult to predict whether a patient with preeclampsia will develop eclampsia.</a:t>
            </a:r>
          </a:p>
          <a:p>
            <a:pPr marL="285750" indent="-285750">
              <a:buFont typeface="Arial" panose="020B0604020202020204" pitchFamily="34" charset="0"/>
              <a:buChar char="•"/>
            </a:pPr>
            <a:r>
              <a:rPr lang="en-US" dirty="0"/>
              <a:t>Eclampsia can happen without any previously observed signs or symptoms of preeclampsia.</a:t>
            </a:r>
          </a:p>
          <a:p>
            <a:pPr marL="285750" indent="-285750">
              <a:buFont typeface="Arial" panose="020B0604020202020204" pitchFamily="34" charset="0"/>
              <a:buChar char="•"/>
            </a:pPr>
            <a:r>
              <a:rPr lang="en-US" dirty="0"/>
              <a:t>Signs and symptoms that may appear before seizures include </a:t>
            </a:r>
          </a:p>
          <a:p>
            <a:pPr marL="285750" indent="-285750">
              <a:buFont typeface="Wingdings" panose="05000000000000000000" pitchFamily="2" charset="2"/>
              <a:buChar char="ü"/>
            </a:pPr>
            <a:r>
              <a:rPr lang="en-US" b="1" dirty="0"/>
              <a:t>     severe headaches</a:t>
            </a:r>
          </a:p>
          <a:p>
            <a:pPr marL="285750" indent="-285750">
              <a:buFont typeface="Wingdings" panose="05000000000000000000" pitchFamily="2" charset="2"/>
              <a:buChar char="ü"/>
            </a:pPr>
            <a:r>
              <a:rPr lang="en-US" b="1" dirty="0"/>
              <a:t>     vision problems</a:t>
            </a:r>
          </a:p>
          <a:p>
            <a:pPr marL="285750" indent="-285750">
              <a:buFont typeface="Wingdings" panose="05000000000000000000" pitchFamily="2" charset="2"/>
              <a:buChar char="ü"/>
            </a:pPr>
            <a:r>
              <a:rPr lang="en-US" b="1" dirty="0"/>
              <a:t>     mental confusion </a:t>
            </a:r>
            <a:r>
              <a:rPr lang="en-US" dirty="0"/>
              <a:t>or altered behaviors. </a:t>
            </a:r>
          </a:p>
          <a:p>
            <a:pPr marL="285750" indent="-285750">
              <a:buFont typeface="Arial" panose="020B0604020202020204" pitchFamily="34" charset="0"/>
              <a:buChar char="•"/>
            </a:pPr>
            <a:r>
              <a:rPr lang="en-US" dirty="0"/>
              <a:t> But, there are often no symptoms or warning signs.</a:t>
            </a:r>
          </a:p>
          <a:p>
            <a:pPr marL="285750" indent="-285750">
              <a:buFont typeface="Arial" panose="020B0604020202020204" pitchFamily="34" charset="0"/>
              <a:buChar char="•"/>
            </a:pPr>
            <a:r>
              <a:rPr lang="en-US" dirty="0"/>
              <a:t>Eclampsia may occur </a:t>
            </a:r>
            <a:r>
              <a:rPr lang="en-US" b="1" dirty="0"/>
              <a:t>before, during or after delivery (Until 42 days after     delivery)</a:t>
            </a:r>
          </a:p>
          <a:p>
            <a:endParaRPr lang="en-US" dirty="0"/>
          </a:p>
          <a:p>
            <a:endParaRPr lang="en-US" dirty="0"/>
          </a:p>
        </p:txBody>
      </p:sp>
      <p:sp>
        <p:nvSpPr>
          <p:cNvPr id="3" name="Rectangle 2"/>
          <p:cNvSpPr/>
          <p:nvPr/>
        </p:nvSpPr>
        <p:spPr>
          <a:xfrm>
            <a:off x="1219200" y="198784"/>
            <a:ext cx="2478157"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a:ln w="0"/>
                <a:solidFill>
                  <a:schemeClr val="tx1">
                    <a:lumMod val="50000"/>
                    <a:lumOff val="50000"/>
                  </a:schemeClr>
                </a:solidFill>
                <a:effectLst>
                  <a:outerShdw blurRad="38100" dist="19050" dir="2700000" algn="tl" rotWithShape="0">
                    <a:schemeClr val="dk1">
                      <a:alpha val="40000"/>
                    </a:schemeClr>
                  </a:outerShdw>
                </a:effectLst>
              </a:rPr>
              <a:t>COMPLICATION   </a:t>
            </a:r>
            <a:endParaRPr lang="fa-IR" b="1" dirty="0"/>
          </a:p>
        </p:txBody>
      </p:sp>
    </p:spTree>
    <p:extLst>
      <p:ext uri="{BB962C8B-B14F-4D97-AF65-F5344CB8AC3E}">
        <p14:creationId xmlns:p14="http://schemas.microsoft.com/office/powerpoint/2010/main" val="1691015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8140" y="1859340"/>
            <a:ext cx="8256104" cy="3970318"/>
          </a:xfrm>
          <a:prstGeom prst="rect">
            <a:avLst/>
          </a:prstGeom>
        </p:spPr>
        <p:txBody>
          <a:bodyPr wrap="square">
            <a:spAutoFit/>
          </a:bodyPr>
          <a:lstStyle/>
          <a:p>
            <a:r>
              <a:rPr lang="en-US" dirty="0"/>
              <a:t>• HELLP syndrome. HELLP stands for </a:t>
            </a:r>
          </a:p>
          <a:p>
            <a:pPr marL="285750" indent="-285750">
              <a:buFont typeface="Wingdings" panose="05000000000000000000" pitchFamily="2" charset="2"/>
              <a:buChar char="ü"/>
            </a:pPr>
            <a:r>
              <a:rPr lang="en-US" dirty="0"/>
              <a:t>       hemolysis (the destruction of red blood cells)</a:t>
            </a:r>
          </a:p>
          <a:p>
            <a:pPr marL="285750" indent="-285750">
              <a:buFont typeface="Wingdings" panose="05000000000000000000" pitchFamily="2" charset="2"/>
              <a:buChar char="ü"/>
            </a:pPr>
            <a:r>
              <a:rPr lang="en-US" dirty="0"/>
              <a:t>       elevated liver enzymes </a:t>
            </a:r>
          </a:p>
          <a:p>
            <a:pPr marL="285750" indent="-285750">
              <a:buFont typeface="Wingdings" panose="05000000000000000000" pitchFamily="2" charset="2"/>
              <a:buChar char="ü"/>
            </a:pPr>
            <a:r>
              <a:rPr lang="en-US" dirty="0"/>
              <a:t>       low platelet count</a:t>
            </a:r>
          </a:p>
          <a:p>
            <a:endParaRPr lang="en-US" dirty="0"/>
          </a:p>
          <a:p>
            <a:pPr marL="285750" indent="-285750">
              <a:buFont typeface="Arial" panose="020B0604020202020204" pitchFamily="34" charset="0"/>
              <a:buChar char="•"/>
            </a:pPr>
            <a:r>
              <a:rPr lang="en-US" dirty="0"/>
              <a:t> This severe form of preeclampsia affects several organ systems</a:t>
            </a:r>
          </a:p>
          <a:p>
            <a:r>
              <a:rPr lang="en-US" dirty="0"/>
              <a:t> </a:t>
            </a:r>
          </a:p>
          <a:p>
            <a:pPr marL="285750" indent="-285750">
              <a:buFont typeface="Arial" panose="020B0604020202020204" pitchFamily="34" charset="0"/>
              <a:buChar char="•"/>
            </a:pPr>
            <a:r>
              <a:rPr lang="en-US" dirty="0"/>
              <a:t> HELLP syndrome is life-threatening to the mother and baby, and it may cause lifelong health problems for the mother.</a:t>
            </a:r>
          </a:p>
          <a:p>
            <a:pPr marL="285750" indent="-285750">
              <a:buFont typeface="Arial" panose="020B0604020202020204" pitchFamily="34" charset="0"/>
              <a:buChar char="•"/>
            </a:pPr>
            <a:r>
              <a:rPr lang="en-US" dirty="0"/>
              <a:t>Signs and symptoms include </a:t>
            </a:r>
          </a:p>
          <a:p>
            <a:pPr marL="285750" indent="-285750">
              <a:buFont typeface="Wingdings" panose="05000000000000000000" pitchFamily="2" charset="2"/>
              <a:buChar char="ü"/>
            </a:pPr>
            <a:r>
              <a:rPr lang="en-US" dirty="0"/>
              <a:t>      </a:t>
            </a:r>
            <a:r>
              <a:rPr lang="en-US" b="1" dirty="0"/>
              <a:t>nausea and vomiting, headache, upper right belly pain</a:t>
            </a:r>
            <a:r>
              <a:rPr lang="en-US" dirty="0"/>
              <a:t>, and a general feeling</a:t>
            </a:r>
          </a:p>
          <a:p>
            <a:r>
              <a:rPr lang="en-US" dirty="0"/>
              <a:t>           of illness or being unwell</a:t>
            </a:r>
          </a:p>
          <a:p>
            <a:pPr marL="285750" indent="-285750">
              <a:buFont typeface="Arial" panose="020B0604020202020204" pitchFamily="34" charset="0"/>
              <a:buChar char="•"/>
            </a:pPr>
            <a:r>
              <a:rPr lang="en-US" dirty="0"/>
              <a:t>Sometimes, it develops suddenly, even before high blood pressure is detected</a:t>
            </a:r>
          </a:p>
          <a:p>
            <a:pPr marL="285750" indent="-285750">
              <a:buFont typeface="Arial" panose="020B0604020202020204" pitchFamily="34" charset="0"/>
              <a:buChar char="•"/>
            </a:pPr>
            <a:r>
              <a:rPr lang="en-US" dirty="0"/>
              <a:t> It also may develop without any symptoms</a:t>
            </a:r>
          </a:p>
        </p:txBody>
      </p:sp>
      <p:sp>
        <p:nvSpPr>
          <p:cNvPr id="3" name="Rectangle 2"/>
          <p:cNvSpPr/>
          <p:nvPr/>
        </p:nvSpPr>
        <p:spPr>
          <a:xfrm>
            <a:off x="848140" y="410818"/>
            <a:ext cx="1868557"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a:solidFill>
                  <a:schemeClr val="tx1">
                    <a:lumMod val="95000"/>
                    <a:lumOff val="5000"/>
                  </a:schemeClr>
                </a:solidFill>
              </a:rPr>
              <a:t>Complication</a:t>
            </a:r>
            <a:endParaRPr lang="fa-IR" sz="2000" b="1" dirty="0">
              <a:solidFill>
                <a:schemeClr val="tx1">
                  <a:lumMod val="95000"/>
                  <a:lumOff val="5000"/>
                </a:schemeClr>
              </a:solidFill>
            </a:endParaRPr>
          </a:p>
        </p:txBody>
      </p:sp>
    </p:spTree>
    <p:extLst>
      <p:ext uri="{BB962C8B-B14F-4D97-AF65-F5344CB8AC3E}">
        <p14:creationId xmlns:p14="http://schemas.microsoft.com/office/powerpoint/2010/main" val="2765860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 Illness</a:t>
            </a:r>
          </a:p>
        </p:txBody>
      </p:sp>
      <p:sp>
        <p:nvSpPr>
          <p:cNvPr id="3" name="Content Placeholder 2"/>
          <p:cNvSpPr>
            <a:spLocks noGrp="1"/>
          </p:cNvSpPr>
          <p:nvPr>
            <p:ph idx="1"/>
          </p:nvPr>
        </p:nvSpPr>
        <p:spPr/>
        <p:txBody>
          <a:bodyPr/>
          <a:lstStyle/>
          <a:p>
            <a:r>
              <a:rPr lang="en-US" dirty="0"/>
              <a:t>29 year old Female present with CC of high blood pressure of 150/90 during her routine check-up on 24</a:t>
            </a:r>
            <a:r>
              <a:rPr lang="en-US" baseline="30000" dirty="0"/>
              <a:t>th</a:t>
            </a:r>
            <a:r>
              <a:rPr lang="en-US" dirty="0"/>
              <a:t> week of pregnancy.</a:t>
            </a:r>
          </a:p>
          <a:p>
            <a:r>
              <a:rPr lang="en-US">
                <a:solidFill>
                  <a:srgbClr val="FF0000"/>
                </a:solidFill>
              </a:rPr>
              <a:t>G2P1L1</a:t>
            </a:r>
            <a:endParaRPr lang="en-US" dirty="0"/>
          </a:p>
        </p:txBody>
      </p:sp>
    </p:spTree>
    <p:extLst>
      <p:ext uri="{BB962C8B-B14F-4D97-AF65-F5344CB8AC3E}">
        <p14:creationId xmlns:p14="http://schemas.microsoft.com/office/powerpoint/2010/main" val="14524075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 </a:t>
            </a:r>
          </a:p>
        </p:txBody>
      </p:sp>
      <p:sp>
        <p:nvSpPr>
          <p:cNvPr id="3" name="Content Placeholder 2"/>
          <p:cNvSpPr>
            <a:spLocks noGrp="1"/>
          </p:cNvSpPr>
          <p:nvPr>
            <p:ph idx="1"/>
          </p:nvPr>
        </p:nvSpPr>
        <p:spPr>
          <a:xfrm>
            <a:off x="838200" y="1577431"/>
            <a:ext cx="10515600" cy="4351338"/>
          </a:xfrm>
        </p:spPr>
        <p:txBody>
          <a:bodyPr>
            <a:normAutofit/>
          </a:bodyPr>
          <a:lstStyle/>
          <a:p>
            <a:r>
              <a:rPr lang="en-US" sz="2000" dirty="0"/>
              <a:t>• Other organ damage. Preeclampsia may result in damage to</a:t>
            </a:r>
          </a:p>
          <a:p>
            <a:r>
              <a:rPr lang="en-US" sz="2000" dirty="0"/>
              <a:t>      the kidneys, liver, lung, heart, or eyes</a:t>
            </a:r>
          </a:p>
          <a:p>
            <a:r>
              <a:rPr lang="en-US" sz="2000" dirty="0"/>
              <a:t>       may cause a stroke or other brain injury </a:t>
            </a:r>
          </a:p>
          <a:p>
            <a:r>
              <a:rPr lang="en-US" sz="2000" dirty="0"/>
              <a:t>       The amount of injury to other organs depends on how severe the preeclampsia is.</a:t>
            </a:r>
          </a:p>
          <a:p>
            <a:r>
              <a:rPr lang="en-US" sz="2000" dirty="0"/>
              <a:t>• Cardiovascular disease.</a:t>
            </a:r>
          </a:p>
          <a:p>
            <a:r>
              <a:rPr lang="en-US" sz="2000" dirty="0"/>
              <a:t>     Having preeclampsia may increase your risk of future heart and blood vessel</a:t>
            </a:r>
          </a:p>
          <a:p>
            <a:pPr marL="0" indent="0">
              <a:buNone/>
            </a:pPr>
            <a:r>
              <a:rPr lang="en-US" sz="2000" dirty="0"/>
              <a:t>         (cardiovascular)   disease.</a:t>
            </a:r>
          </a:p>
          <a:p>
            <a:r>
              <a:rPr lang="en-US" sz="2000" dirty="0"/>
              <a:t>     The risk is even greater if you've had preeclampsia more than once or you've had </a:t>
            </a:r>
          </a:p>
          <a:p>
            <a:pPr marL="0" indent="0">
              <a:buNone/>
            </a:pPr>
            <a:r>
              <a:rPr lang="en-US" sz="2000" dirty="0"/>
              <a:t>          a preterm delivery.</a:t>
            </a:r>
          </a:p>
        </p:txBody>
      </p:sp>
    </p:spTree>
    <p:extLst>
      <p:ext uri="{BB962C8B-B14F-4D97-AF65-F5344CB8AC3E}">
        <p14:creationId xmlns:p14="http://schemas.microsoft.com/office/powerpoint/2010/main" val="1384060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a:t>
            </a:r>
          </a:p>
        </p:txBody>
      </p:sp>
      <p:sp>
        <p:nvSpPr>
          <p:cNvPr id="3" name="Content Placeholder 2"/>
          <p:cNvSpPr>
            <a:spLocks noGrp="1"/>
          </p:cNvSpPr>
          <p:nvPr>
            <p:ph idx="1"/>
          </p:nvPr>
        </p:nvSpPr>
        <p:spPr>
          <a:xfrm>
            <a:off x="838200" y="1525180"/>
            <a:ext cx="10515600" cy="4351338"/>
          </a:xfrm>
        </p:spPr>
        <p:txBody>
          <a:bodyPr>
            <a:normAutofit fontScale="92500" lnSpcReduction="20000"/>
          </a:bodyPr>
          <a:lstStyle/>
          <a:p>
            <a:r>
              <a:rPr lang="en-US" sz="2000" dirty="0"/>
              <a:t>Does stress cause preeclampsia? </a:t>
            </a:r>
          </a:p>
          <a:p>
            <a:r>
              <a:rPr lang="en-US" sz="2000" dirty="0"/>
              <a:t>While stress may impact blood pressure, stress is not one of the direct causes of preeclampsia. While some stress is unavoidable during pregnancy, avoiding high-stress situations or learning to manage your stress is a good idea. </a:t>
            </a:r>
          </a:p>
          <a:p>
            <a:r>
              <a:rPr lang="en-US" sz="2000" dirty="0"/>
              <a:t>What week of pregnancy does preeclampsia start?</a:t>
            </a:r>
          </a:p>
          <a:p>
            <a:r>
              <a:rPr lang="en-US" sz="2000" b="1" dirty="0"/>
              <a:t>Preeclampsia typically occurs after 20 weeks of pregnancy</a:t>
            </a:r>
            <a:r>
              <a:rPr lang="en-US" sz="2000" dirty="0"/>
              <a:t>, but it can come earlier.</a:t>
            </a:r>
          </a:p>
          <a:p>
            <a:r>
              <a:rPr lang="en-US" sz="2000" dirty="0"/>
              <a:t> Most preeclampsia occurs at or near term (37 weeks gestation)</a:t>
            </a:r>
          </a:p>
          <a:p>
            <a:r>
              <a:rPr lang="en-US" sz="2000" dirty="0"/>
              <a:t> Preeclampsia can </a:t>
            </a:r>
            <a:r>
              <a:rPr lang="en-US" sz="2000" b="1" dirty="0"/>
              <a:t>also come after delivery </a:t>
            </a:r>
            <a:r>
              <a:rPr lang="en-US" sz="2000" dirty="0"/>
              <a:t>(postpartum preeclampsia), which usually occurs between the first few days to one week after delivery.</a:t>
            </a:r>
          </a:p>
          <a:p>
            <a:r>
              <a:rPr lang="en-US" sz="2000" dirty="0"/>
              <a:t> In rare cases, it begins weeks after delivery. </a:t>
            </a:r>
          </a:p>
          <a:p>
            <a:r>
              <a:rPr lang="en-US" sz="2000" dirty="0"/>
              <a:t>Will preeclampsia affect baby?</a:t>
            </a:r>
          </a:p>
          <a:p>
            <a:r>
              <a:rPr lang="en-US" sz="2000" dirty="0"/>
              <a:t>Preeclampsia can cause </a:t>
            </a:r>
            <a:r>
              <a:rPr lang="en-US" sz="2000" b="1" dirty="0"/>
              <a:t>preterm delivery </a:t>
            </a:r>
            <a:r>
              <a:rPr lang="en-US" sz="2000" dirty="0"/>
              <a:t>(your baby needing delivered early).</a:t>
            </a:r>
          </a:p>
          <a:p>
            <a:r>
              <a:rPr lang="en-US" sz="2000" dirty="0"/>
              <a:t> Premature babies are at increased risk for health complications like low birth weight and respiratory issues.</a:t>
            </a:r>
          </a:p>
          <a:p>
            <a:endParaRPr lang="en-US" sz="2000" dirty="0"/>
          </a:p>
        </p:txBody>
      </p:sp>
    </p:spTree>
    <p:extLst>
      <p:ext uri="{BB962C8B-B14F-4D97-AF65-F5344CB8AC3E}">
        <p14:creationId xmlns:p14="http://schemas.microsoft.com/office/powerpoint/2010/main" val="640287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987"/>
            <a:ext cx="10515600" cy="1325563"/>
          </a:xfrm>
        </p:spPr>
        <p:txBody>
          <a:bodyPr/>
          <a:lstStyle/>
          <a:p>
            <a:r>
              <a:rPr lang="en-US" dirty="0"/>
              <a:t>faq</a:t>
            </a:r>
          </a:p>
        </p:txBody>
      </p:sp>
      <p:sp>
        <p:nvSpPr>
          <p:cNvPr id="3" name="Content Placeholder 2"/>
          <p:cNvSpPr>
            <a:spLocks noGrp="1"/>
          </p:cNvSpPr>
          <p:nvPr>
            <p:ph idx="1"/>
          </p:nvPr>
        </p:nvSpPr>
        <p:spPr>
          <a:xfrm>
            <a:off x="838200" y="1015727"/>
            <a:ext cx="10515600" cy="4351338"/>
          </a:xfrm>
        </p:spPr>
        <p:txBody>
          <a:bodyPr>
            <a:noAutofit/>
          </a:bodyPr>
          <a:lstStyle/>
          <a:p>
            <a:r>
              <a:rPr lang="en-US" sz="2000" dirty="0"/>
              <a:t>Does preeclampsia go away after delivery?</a:t>
            </a:r>
          </a:p>
          <a:p>
            <a:r>
              <a:rPr lang="en-US" sz="2000" dirty="0"/>
              <a:t>Preeclampsia typically goes away within days to weeks following delivery. </a:t>
            </a:r>
          </a:p>
          <a:p>
            <a:r>
              <a:rPr lang="en-US" sz="2000" dirty="0"/>
              <a:t>Sometimes, blood pressure can remain high for a few weeks after delivery, requiring treatment with medication. Your healthcare provider will work with you after your pregnancy to manage your blood pressure. </a:t>
            </a:r>
          </a:p>
          <a:p>
            <a:r>
              <a:rPr lang="en-US" sz="2000" dirty="0"/>
              <a:t>People with preeclampsia — particularly those who develop the condition early in pregnancy — are at greater risk for high blood pressure (hypertension) and heart disease later in life.</a:t>
            </a:r>
          </a:p>
          <a:p>
            <a:r>
              <a:rPr lang="en-US" sz="2000" dirty="0"/>
              <a:t> Knowing this information, those individuals can work with their primary care provider to take steps to reduce these risks.</a:t>
            </a:r>
          </a:p>
        </p:txBody>
      </p:sp>
    </p:spTree>
    <p:extLst>
      <p:ext uri="{BB962C8B-B14F-4D97-AF65-F5344CB8AC3E}">
        <p14:creationId xmlns:p14="http://schemas.microsoft.com/office/powerpoint/2010/main" val="1942177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0574" y="1443841"/>
            <a:ext cx="8693426" cy="3970318"/>
          </a:xfrm>
          <a:prstGeom prst="rect">
            <a:avLst/>
          </a:prstGeom>
        </p:spPr>
        <p:txBody>
          <a:bodyPr wrap="square">
            <a:spAutoFit/>
          </a:bodyPr>
          <a:lstStyle/>
          <a:p>
            <a:r>
              <a:rPr lang="en-US" dirty="0"/>
              <a:t>What's the difference between preeclampsia and eclampsia?</a:t>
            </a:r>
          </a:p>
          <a:p>
            <a:pPr marL="285750" indent="-285750">
              <a:buFont typeface="Arial" panose="020B0604020202020204" pitchFamily="34" charset="0"/>
              <a:buChar char="•"/>
            </a:pPr>
            <a:r>
              <a:rPr lang="en-US" dirty="0"/>
              <a:t>Eclampsia is severe preeclampsia that causes seizures.</a:t>
            </a:r>
          </a:p>
          <a:p>
            <a:pPr marL="285750" indent="-285750">
              <a:buFont typeface="Arial" panose="020B0604020202020204" pitchFamily="34" charset="0"/>
              <a:buChar char="•"/>
            </a:pPr>
            <a:r>
              <a:rPr lang="en-US" dirty="0"/>
              <a:t> It's considered a complication of preeclampsia, but it can happen without signs </a:t>
            </a:r>
          </a:p>
          <a:p>
            <a:pPr marL="285750" indent="-285750">
              <a:buFont typeface="Arial" panose="020B0604020202020204" pitchFamily="34" charset="0"/>
              <a:buChar char="•"/>
            </a:pPr>
            <a:r>
              <a:rPr lang="en-US" dirty="0"/>
              <a:t>    of preeclampsia. In rare cases, it can lead to coma, stroke or death.</a:t>
            </a:r>
          </a:p>
          <a:p>
            <a:pPr marL="285750" indent="-285750">
              <a:buFont typeface="Arial" panose="020B0604020202020204" pitchFamily="34" charset="0"/>
              <a:buChar char="•"/>
            </a:pPr>
            <a:endParaRPr lang="en-US" dirty="0"/>
          </a:p>
          <a:p>
            <a:endParaRPr lang="en-US" dirty="0"/>
          </a:p>
          <a:p>
            <a:r>
              <a:rPr lang="en-US" dirty="0"/>
              <a:t>What is </a:t>
            </a:r>
            <a:r>
              <a:rPr lang="en-US" b="1" dirty="0"/>
              <a:t>postpartum preeclampsia</a:t>
            </a:r>
            <a:r>
              <a:rPr lang="en-US" dirty="0"/>
              <a:t>?</a:t>
            </a:r>
          </a:p>
          <a:p>
            <a:pPr marL="285750" indent="-285750">
              <a:buFont typeface="Arial" panose="020B0604020202020204" pitchFamily="34" charset="0"/>
              <a:buChar char="•"/>
            </a:pPr>
            <a:r>
              <a:rPr lang="en-US" dirty="0"/>
              <a:t>Postpartum preeclampsia is when you develop preeclampsia after your baby is born.</a:t>
            </a:r>
          </a:p>
          <a:p>
            <a:pPr marL="285750" indent="-285750">
              <a:buFont typeface="Arial" panose="020B0604020202020204" pitchFamily="34" charset="0"/>
              <a:buChar char="•"/>
            </a:pPr>
            <a:r>
              <a:rPr lang="en-US" dirty="0"/>
              <a:t> It typically happens within two days of giving birth but can also develop several weeks later. </a:t>
            </a:r>
          </a:p>
          <a:p>
            <a:pPr marL="285750" indent="-285750">
              <a:buFont typeface="Arial" panose="020B0604020202020204" pitchFamily="34" charset="0"/>
              <a:buChar char="•"/>
            </a:pPr>
            <a:r>
              <a:rPr lang="en-US" dirty="0"/>
              <a:t>The signs of postpartum preeclampsia are similar to preeclampsia and include swelling in limbs and extremities, headaches, seeing spots, stomach pains and nausea</a:t>
            </a:r>
          </a:p>
          <a:p>
            <a:pPr marL="285750" indent="-285750">
              <a:buFont typeface="Arial" panose="020B0604020202020204" pitchFamily="34" charset="0"/>
              <a:buChar char="•"/>
            </a:pPr>
            <a:r>
              <a:rPr lang="en-US" dirty="0"/>
              <a:t>It's a serious condition that can cause seizures, stroke and organ damage.</a:t>
            </a:r>
          </a:p>
          <a:p>
            <a:endParaRPr lang="en-US" dirty="0"/>
          </a:p>
        </p:txBody>
      </p:sp>
    </p:spTree>
    <p:extLst>
      <p:ext uri="{BB962C8B-B14F-4D97-AF65-F5344CB8AC3E}">
        <p14:creationId xmlns:p14="http://schemas.microsoft.com/office/powerpoint/2010/main" val="3120258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0188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treatemt</a:t>
            </a:r>
            <a:endParaRPr lang="en-US" dirty="0"/>
          </a:p>
        </p:txBody>
      </p:sp>
      <p:sp>
        <p:nvSpPr>
          <p:cNvPr id="3" name="Content Placeholder 2"/>
          <p:cNvSpPr>
            <a:spLocks noGrp="1"/>
          </p:cNvSpPr>
          <p:nvPr>
            <p:ph idx="1"/>
          </p:nvPr>
        </p:nvSpPr>
        <p:spPr>
          <a:xfrm>
            <a:off x="838200" y="1420109"/>
            <a:ext cx="10515600" cy="4351338"/>
          </a:xfrm>
        </p:spPr>
        <p:txBody>
          <a:bodyPr>
            <a:normAutofit fontScale="70000" lnSpcReduction="20000"/>
          </a:bodyPr>
          <a:lstStyle/>
          <a:p>
            <a:pPr algn="just"/>
            <a:r>
              <a:rPr lang="en-US" sz="2400" dirty="0"/>
              <a:t>If the pregnancy is at 37 weeks or later, the healthcare provider will usually want to deliver the fetus to treat preeclampsia and avoid further complications.</a:t>
            </a:r>
          </a:p>
          <a:p>
            <a:pPr algn="just"/>
            <a:endParaRPr lang="en-US" sz="2400" dirty="0"/>
          </a:p>
          <a:p>
            <a:pPr algn="just"/>
            <a:r>
              <a:rPr lang="en-US" sz="2400" dirty="0"/>
              <a:t>If the pregnancy is at less than 37 weeks, however, the woman and her healthcare provider may consider treatment options that give the fetus more time to develop, depending on how severe the condition is. A healthcare provider may consider the following options:</a:t>
            </a:r>
          </a:p>
          <a:p>
            <a:pPr algn="just"/>
            <a:endParaRPr lang="en-US" sz="2400" dirty="0"/>
          </a:p>
          <a:p>
            <a:pPr algn="just"/>
            <a:r>
              <a:rPr lang="en-US" sz="2400" dirty="0"/>
              <a:t>If the preeclampsia is mild, it may be possible to wait to deliver. To help prevent further complications, the healthcare provider may ask the woman to go on bed rest to try to lower blood pressure and increase blood flow to the placenta.</a:t>
            </a:r>
          </a:p>
          <a:p>
            <a:pPr algn="just"/>
            <a:endParaRPr lang="en-US" sz="2400" dirty="0"/>
          </a:p>
          <a:p>
            <a:pPr algn="just"/>
            <a:r>
              <a:rPr lang="en-US" sz="2400" dirty="0"/>
              <a:t>Close monitoring of the woman and her fetus will be needed. </a:t>
            </a:r>
          </a:p>
          <a:p>
            <a:pPr algn="just"/>
            <a:r>
              <a:rPr lang="en-US" sz="2400" dirty="0"/>
              <a:t>     </a:t>
            </a:r>
            <a:r>
              <a:rPr lang="en-US" sz="2400" b="1" dirty="0"/>
              <a:t>Tests for the mother </a:t>
            </a:r>
            <a:r>
              <a:rPr lang="en-US" sz="2400" dirty="0"/>
              <a:t>might include blood and urine tests to see if the preeclampsia is progressing, such as</a:t>
            </a:r>
          </a:p>
          <a:p>
            <a:pPr marL="0" indent="0" algn="just">
              <a:buNone/>
            </a:pPr>
            <a:r>
              <a:rPr lang="en-US" sz="2400" dirty="0"/>
              <a:t>             tests to assess platelet counts, liver enzymes, kidney function, and urinary protein levels.   </a:t>
            </a:r>
          </a:p>
          <a:p>
            <a:pPr algn="just"/>
            <a:r>
              <a:rPr lang="en-US" sz="2400" dirty="0"/>
              <a:t>    </a:t>
            </a:r>
            <a:r>
              <a:rPr lang="en-US" sz="2400" b="1" dirty="0"/>
              <a:t>Tests for the fetus </a:t>
            </a:r>
            <a:r>
              <a:rPr lang="en-US" sz="2400" dirty="0"/>
              <a:t>might include </a:t>
            </a:r>
            <a:r>
              <a:rPr lang="en-US" sz="2400" b="1" dirty="0"/>
              <a:t>ultrasoun</a:t>
            </a:r>
            <a:r>
              <a:rPr lang="en-US" sz="2400" dirty="0"/>
              <a:t>d, </a:t>
            </a:r>
            <a:r>
              <a:rPr lang="en-US" sz="2400" b="1" dirty="0"/>
              <a:t>heart rate monitoring, assessment of fetal growth</a:t>
            </a:r>
            <a:r>
              <a:rPr lang="en-US" sz="2400" dirty="0"/>
              <a:t>,</a:t>
            </a:r>
          </a:p>
          <a:p>
            <a:pPr marL="0" indent="0" algn="just">
              <a:buNone/>
            </a:pPr>
            <a:r>
              <a:rPr lang="en-US" sz="2400" dirty="0"/>
              <a:t>         and </a:t>
            </a:r>
            <a:r>
              <a:rPr lang="en-US" sz="2400" b="1" dirty="0"/>
              <a:t>amniotic fluid assessment</a:t>
            </a:r>
            <a:r>
              <a:rPr lang="en-US" sz="2400" dirty="0"/>
              <a:t>.</a:t>
            </a:r>
          </a:p>
          <a:p>
            <a:endParaRPr lang="en-US" dirty="0"/>
          </a:p>
        </p:txBody>
      </p:sp>
    </p:spTree>
    <p:extLst>
      <p:ext uri="{BB962C8B-B14F-4D97-AF65-F5344CB8AC3E}">
        <p14:creationId xmlns:p14="http://schemas.microsoft.com/office/powerpoint/2010/main" val="1373527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9531" y="631099"/>
            <a:ext cx="10398035" cy="6370975"/>
          </a:xfrm>
          <a:prstGeom prst="rect">
            <a:avLst/>
          </a:prstGeom>
        </p:spPr>
        <p:txBody>
          <a:bodyPr wrap="square">
            <a:spAutoFit/>
          </a:bodyPr>
          <a:lstStyle/>
          <a:p>
            <a:pPr algn="just"/>
            <a:r>
              <a:rPr lang="en-US" b="1" dirty="0"/>
              <a:t>Anticonvulsive medication</a:t>
            </a:r>
            <a:r>
              <a:rPr lang="en-US" dirty="0"/>
              <a:t>, such as </a:t>
            </a:r>
            <a:r>
              <a:rPr lang="en-US" b="1" dirty="0"/>
              <a:t>magnesium sulfate</a:t>
            </a:r>
            <a:r>
              <a:rPr lang="en-US" dirty="0"/>
              <a:t>, might be used to prevent a seizure.</a:t>
            </a:r>
          </a:p>
          <a:p>
            <a:pPr algn="just"/>
            <a:endParaRPr lang="en-US" dirty="0"/>
          </a:p>
          <a:p>
            <a:pPr algn="just"/>
            <a:r>
              <a:rPr lang="en-US" dirty="0"/>
              <a:t>I. In some cases, such as with </a:t>
            </a:r>
            <a:r>
              <a:rPr lang="en-US" b="1" dirty="0"/>
              <a:t>severe preeclampsia</a:t>
            </a:r>
            <a:r>
              <a:rPr lang="en-US" dirty="0"/>
              <a:t>, </a:t>
            </a:r>
          </a:p>
          <a:p>
            <a:pPr marL="285750" indent="-285750" algn="just">
              <a:buFont typeface="Arial" panose="020B0604020202020204" pitchFamily="34" charset="0"/>
              <a:buChar char="•"/>
            </a:pPr>
            <a:r>
              <a:rPr lang="en-US" dirty="0"/>
              <a:t>the woman will be admitted to the hospital so </a:t>
            </a:r>
          </a:p>
          <a:p>
            <a:pPr marL="285750" indent="-285750" algn="just">
              <a:buFont typeface="Arial" panose="020B0604020202020204" pitchFamily="34" charset="0"/>
              <a:buChar char="•"/>
            </a:pPr>
            <a:r>
              <a:rPr lang="en-US" dirty="0"/>
              <a:t>she can be monitored closely and continuously. </a:t>
            </a:r>
          </a:p>
          <a:p>
            <a:pPr marL="285750" indent="-285750" algn="just">
              <a:buFont typeface="Arial" panose="020B0604020202020204" pitchFamily="34" charset="0"/>
              <a:buChar char="•"/>
            </a:pPr>
            <a:r>
              <a:rPr lang="en-US" dirty="0"/>
              <a:t>Treatment in the hospital might include </a:t>
            </a:r>
          </a:p>
          <a:p>
            <a:pPr marL="285750" indent="-285750" algn="just">
              <a:buFont typeface="Wingdings" panose="05000000000000000000" pitchFamily="2" charset="2"/>
              <a:buChar char="ü"/>
            </a:pPr>
            <a:r>
              <a:rPr lang="en-US" dirty="0"/>
              <a:t>      intravenous medication to control blood pressure and prevent seizures or other complications,</a:t>
            </a:r>
          </a:p>
          <a:p>
            <a:pPr marL="285750" indent="-285750" algn="just">
              <a:buFont typeface="Wingdings" panose="05000000000000000000" pitchFamily="2" charset="2"/>
              <a:buChar char="ü"/>
            </a:pPr>
            <a:r>
              <a:rPr lang="en-US" dirty="0"/>
              <a:t>      as well as steroid injections to help speed up the development of the fetus's lungs.</a:t>
            </a:r>
          </a:p>
          <a:p>
            <a:pPr algn="just"/>
            <a:endParaRPr lang="en-US" dirty="0"/>
          </a:p>
          <a:p>
            <a:pPr algn="just"/>
            <a:endParaRPr lang="en-US" dirty="0"/>
          </a:p>
          <a:p>
            <a:pPr algn="just"/>
            <a:r>
              <a:rPr lang="en-US" dirty="0"/>
              <a:t>II. When a woman has severe preeclampsia and is </a:t>
            </a:r>
            <a:r>
              <a:rPr lang="en-US" b="1" dirty="0"/>
              <a:t>at 34 weeks of pregnancy or later</a:t>
            </a:r>
            <a:r>
              <a:rPr lang="en-US" dirty="0"/>
              <a:t>,</a:t>
            </a:r>
          </a:p>
          <a:p>
            <a:pPr marL="285750" indent="-285750" algn="just">
              <a:buFont typeface="Arial" panose="020B0604020202020204" pitchFamily="34" charset="0"/>
              <a:buChar char="•"/>
            </a:pPr>
            <a:r>
              <a:rPr lang="en-US" dirty="0"/>
              <a:t>   the American College of Obstetricians and Gynecologists recommends </a:t>
            </a:r>
            <a:r>
              <a:rPr lang="en-US" b="1" dirty="0"/>
              <a:t>delivery</a:t>
            </a:r>
            <a:r>
              <a:rPr lang="en-US" dirty="0"/>
              <a:t> as soon as</a:t>
            </a:r>
          </a:p>
          <a:p>
            <a:pPr algn="just"/>
            <a:r>
              <a:rPr lang="en-US" dirty="0"/>
              <a:t>         medically possible.</a:t>
            </a:r>
          </a:p>
          <a:p>
            <a:pPr algn="just"/>
            <a:r>
              <a:rPr lang="en-US" dirty="0"/>
              <a:t>III.  If the </a:t>
            </a:r>
            <a:r>
              <a:rPr lang="en-US" b="1" dirty="0"/>
              <a:t>pregnancy is at less than 34 weeks</a:t>
            </a:r>
            <a:r>
              <a:rPr lang="en-US" dirty="0"/>
              <a:t>,</a:t>
            </a:r>
          </a:p>
          <a:p>
            <a:pPr marL="285750" indent="-285750" algn="just">
              <a:buFont typeface="Arial" panose="020B0604020202020204" pitchFamily="34" charset="0"/>
              <a:buChar char="•"/>
            </a:pPr>
            <a:r>
              <a:rPr lang="en-US" dirty="0"/>
              <a:t>     healthcare providers will probably prescribe corticosteroids to help speed up the maturation of the</a:t>
            </a:r>
          </a:p>
          <a:p>
            <a:pPr algn="just"/>
            <a:r>
              <a:rPr lang="en-US" dirty="0"/>
              <a:t>          fetal lungs before attempting delivery.</a:t>
            </a:r>
            <a:endParaRPr lang="en-US" baseline="30000" dirty="0"/>
          </a:p>
          <a:p>
            <a:pPr algn="just"/>
            <a:endParaRPr lang="en-US" baseline="30000" dirty="0"/>
          </a:p>
          <a:p>
            <a:pPr algn="just"/>
            <a:endParaRPr lang="en-US" dirty="0"/>
          </a:p>
          <a:p>
            <a:pPr algn="just"/>
            <a:r>
              <a:rPr lang="en-US" dirty="0"/>
              <a:t> Preterm delivery may be necessary, even if that means likely complications for the infant, because of the</a:t>
            </a:r>
          </a:p>
          <a:p>
            <a:pPr algn="just"/>
            <a:r>
              <a:rPr lang="en-US" dirty="0"/>
              <a:t>  risk  of severe maternal complications.</a:t>
            </a:r>
          </a:p>
          <a:p>
            <a:pPr algn="just"/>
            <a:endParaRPr lang="en-US" dirty="0"/>
          </a:p>
          <a:p>
            <a:pPr algn="just"/>
            <a:endParaRPr lang="en-US" dirty="0"/>
          </a:p>
          <a:p>
            <a:pPr algn="just"/>
            <a:r>
              <a:rPr lang="en-US" dirty="0"/>
              <a:t>The symptoms of preeclampsia usually go away </a:t>
            </a:r>
            <a:r>
              <a:rPr lang="en-US" b="1" dirty="0"/>
              <a:t>within 6 weeks of delivery</a:t>
            </a:r>
          </a:p>
        </p:txBody>
      </p:sp>
    </p:spTree>
    <p:extLst>
      <p:ext uri="{BB962C8B-B14F-4D97-AF65-F5344CB8AC3E}">
        <p14:creationId xmlns:p14="http://schemas.microsoft.com/office/powerpoint/2010/main" val="922861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26359" y="1825625"/>
            <a:ext cx="6939281" cy="4351338"/>
          </a:xfrm>
        </p:spPr>
      </p:pic>
    </p:spTree>
    <p:extLst>
      <p:ext uri="{BB962C8B-B14F-4D97-AF65-F5344CB8AC3E}">
        <p14:creationId xmlns:p14="http://schemas.microsoft.com/office/powerpoint/2010/main" val="36145431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0206" y="179729"/>
            <a:ext cx="9104218" cy="6397729"/>
          </a:xfrm>
        </p:spPr>
      </p:pic>
    </p:spTree>
    <p:extLst>
      <p:ext uri="{BB962C8B-B14F-4D97-AF65-F5344CB8AC3E}">
        <p14:creationId xmlns:p14="http://schemas.microsoft.com/office/powerpoint/2010/main" val="4023434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52206" y="391886"/>
            <a:ext cx="6035040" cy="5851751"/>
          </a:xfrm>
          <a:prstGeom prst="rect">
            <a:avLst/>
          </a:prstGeom>
        </p:spPr>
      </p:pic>
    </p:spTree>
    <p:extLst>
      <p:ext uri="{BB962C8B-B14F-4D97-AF65-F5344CB8AC3E}">
        <p14:creationId xmlns:p14="http://schemas.microsoft.com/office/powerpoint/2010/main" val="1040713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and P.E</a:t>
            </a:r>
          </a:p>
        </p:txBody>
      </p:sp>
      <p:sp>
        <p:nvSpPr>
          <p:cNvPr id="3" name="Content Placeholder 2"/>
          <p:cNvSpPr>
            <a:spLocks noGrp="1"/>
          </p:cNvSpPr>
          <p:nvPr>
            <p:ph idx="1"/>
          </p:nvPr>
        </p:nvSpPr>
        <p:spPr/>
        <p:txBody>
          <a:bodyPr/>
          <a:lstStyle/>
          <a:p>
            <a:r>
              <a:rPr lang="en-US" dirty="0"/>
              <a:t>PMH: -</a:t>
            </a:r>
          </a:p>
          <a:p>
            <a:r>
              <a:rPr lang="en-US" dirty="0"/>
              <a:t>PSH: c/section (3 </a:t>
            </a:r>
            <a:r>
              <a:rPr lang="en-US" dirty="0" err="1"/>
              <a:t>yrs</a:t>
            </a:r>
            <a:r>
              <a:rPr lang="en-US" dirty="0"/>
              <a:t> ago)</a:t>
            </a:r>
          </a:p>
          <a:p>
            <a:r>
              <a:rPr lang="en-US" dirty="0"/>
              <a:t>DH: -</a:t>
            </a:r>
          </a:p>
          <a:p>
            <a:r>
              <a:rPr lang="en-US" dirty="0"/>
              <a:t>HH: social smoker </a:t>
            </a:r>
          </a:p>
          <a:p>
            <a:r>
              <a:rPr lang="en-US" dirty="0"/>
              <a:t>AH: -</a:t>
            </a:r>
          </a:p>
          <a:p>
            <a:r>
              <a:rPr lang="en-US" dirty="0"/>
              <a:t>FH: -</a:t>
            </a:r>
          </a:p>
        </p:txBody>
      </p:sp>
    </p:spTree>
    <p:extLst>
      <p:ext uri="{BB962C8B-B14F-4D97-AF65-F5344CB8AC3E}">
        <p14:creationId xmlns:p14="http://schemas.microsoft.com/office/powerpoint/2010/main" val="2258629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801099" y="679267"/>
            <a:ext cx="2733403" cy="5251269"/>
          </a:xfrm>
          <a:prstGeom prst="rect">
            <a:avLst/>
          </a:prstGeom>
        </p:spPr>
      </p:pic>
      <p:pic>
        <p:nvPicPr>
          <p:cNvPr id="3" name="Picture 2"/>
          <p:cNvPicPr>
            <a:picLocks noChangeAspect="1"/>
          </p:cNvPicPr>
          <p:nvPr/>
        </p:nvPicPr>
        <p:blipFill>
          <a:blip r:embed="rId3"/>
          <a:stretch>
            <a:fillRect/>
          </a:stretch>
        </p:blipFill>
        <p:spPr>
          <a:xfrm>
            <a:off x="1345474" y="365760"/>
            <a:ext cx="7080069" cy="6152605"/>
          </a:xfrm>
          <a:prstGeom prst="rect">
            <a:avLst/>
          </a:prstGeom>
        </p:spPr>
      </p:pic>
    </p:spTree>
    <p:extLst>
      <p:ext uri="{BB962C8B-B14F-4D97-AF65-F5344CB8AC3E}">
        <p14:creationId xmlns:p14="http://schemas.microsoft.com/office/powerpoint/2010/main" val="22002162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75212" y="613954"/>
            <a:ext cx="10019211" cy="4976949"/>
          </a:xfrm>
          <a:prstGeom prst="rect">
            <a:avLst/>
          </a:prstGeom>
        </p:spPr>
      </p:pic>
    </p:spTree>
    <p:extLst>
      <p:ext uri="{BB962C8B-B14F-4D97-AF65-F5344CB8AC3E}">
        <p14:creationId xmlns:p14="http://schemas.microsoft.com/office/powerpoint/2010/main" val="26110918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58537" y="836023"/>
            <a:ext cx="9248503" cy="5394960"/>
          </a:xfrm>
          <a:prstGeom prst="rect">
            <a:avLst/>
          </a:prstGeom>
        </p:spPr>
      </p:pic>
    </p:spTree>
    <p:extLst>
      <p:ext uri="{BB962C8B-B14F-4D97-AF65-F5344CB8AC3E}">
        <p14:creationId xmlns:p14="http://schemas.microsoft.com/office/powerpoint/2010/main" val="41199088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53589" y="613955"/>
            <a:ext cx="10672354" cy="5460274"/>
          </a:xfrm>
          <a:prstGeom prst="rect">
            <a:avLst/>
          </a:prstGeom>
        </p:spPr>
      </p:pic>
    </p:spTree>
    <p:extLst>
      <p:ext uri="{BB962C8B-B14F-4D97-AF65-F5344CB8AC3E}">
        <p14:creationId xmlns:p14="http://schemas.microsoft.com/office/powerpoint/2010/main" val="13081110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477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and P.E</a:t>
            </a:r>
          </a:p>
        </p:txBody>
      </p:sp>
      <p:sp>
        <p:nvSpPr>
          <p:cNvPr id="3" name="Content Placeholder 2"/>
          <p:cNvSpPr>
            <a:spLocks noGrp="1"/>
          </p:cNvSpPr>
          <p:nvPr>
            <p:ph idx="1"/>
          </p:nvPr>
        </p:nvSpPr>
        <p:spPr/>
        <p:txBody>
          <a:bodyPr/>
          <a:lstStyle/>
          <a:p>
            <a:r>
              <a:rPr lang="en-US" dirty="0"/>
              <a:t>v/s: BP (150/90) PR (90) RR (22) T (37.1 C) SpO2 (96%)</a:t>
            </a:r>
          </a:p>
          <a:p>
            <a:r>
              <a:rPr lang="en-US" dirty="0"/>
              <a:t>PH/E: </a:t>
            </a:r>
          </a:p>
          <a:p>
            <a:pPr>
              <a:buFont typeface="Wingdings" panose="05000000000000000000" pitchFamily="2" charset="2"/>
              <a:buChar char="v"/>
            </a:pPr>
            <a:r>
              <a:rPr lang="en-US" dirty="0"/>
              <a:t>Lungs clear w/o muffle</a:t>
            </a:r>
          </a:p>
          <a:p>
            <a:pPr>
              <a:buFont typeface="Wingdings" panose="05000000000000000000" pitchFamily="2" charset="2"/>
              <a:buChar char="v"/>
            </a:pPr>
            <a:r>
              <a:rPr lang="en-US" dirty="0"/>
              <a:t>Heart: S1,S2 w/o murmur</a:t>
            </a:r>
          </a:p>
          <a:p>
            <a:pPr>
              <a:buFont typeface="Wingdings" panose="05000000000000000000" pitchFamily="2" charset="2"/>
              <a:buChar char="v"/>
            </a:pPr>
            <a:r>
              <a:rPr lang="en-US" dirty="0"/>
              <a:t>Abdomen: soft w/o tenderness</a:t>
            </a:r>
          </a:p>
          <a:p>
            <a:pPr>
              <a:buFont typeface="Wingdings" panose="05000000000000000000" pitchFamily="2" charset="2"/>
              <a:buChar char="v"/>
            </a:pPr>
            <a:r>
              <a:rPr lang="en-US" dirty="0"/>
              <a:t>Limbs: symmetrical pulse felt on all 4 limbs</a:t>
            </a:r>
          </a:p>
          <a:p>
            <a:pPr>
              <a:buFont typeface="Wingdings" panose="05000000000000000000" pitchFamily="2" charset="2"/>
              <a:buChar char="v"/>
            </a:pPr>
            <a:endParaRPr lang="en-US" dirty="0"/>
          </a:p>
        </p:txBody>
      </p:sp>
    </p:spTree>
    <p:extLst>
      <p:ext uri="{BB962C8B-B14F-4D97-AF65-F5344CB8AC3E}">
        <p14:creationId xmlns:p14="http://schemas.microsoft.com/office/powerpoint/2010/main" val="3240108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Preeclampsia</a:t>
            </a:r>
            <a:br>
              <a:rPr lang="en-US" b="1" dirty="0"/>
            </a:br>
            <a:endParaRPr lang="en-US" b="1" dirty="0"/>
          </a:p>
        </p:txBody>
      </p:sp>
      <p:sp>
        <p:nvSpPr>
          <p:cNvPr id="3" name="Content Placeholder 2"/>
          <p:cNvSpPr>
            <a:spLocks noGrp="1"/>
          </p:cNvSpPr>
          <p:nvPr>
            <p:ph idx="1"/>
          </p:nvPr>
        </p:nvSpPr>
        <p:spPr/>
        <p:txBody>
          <a:bodyPr>
            <a:normAutofit/>
          </a:bodyPr>
          <a:lstStyle/>
          <a:p>
            <a:pPr algn="just"/>
            <a:r>
              <a:rPr lang="en-US" sz="2400" dirty="0"/>
              <a:t>Preeclampsia is a serious blood pressure condition that develops during pregnancy. </a:t>
            </a:r>
          </a:p>
          <a:p>
            <a:pPr algn="just"/>
            <a:r>
              <a:rPr lang="en-US" sz="2400" dirty="0"/>
              <a:t>People with preeclampsia often have high blood pressure (hypertension) and high levels of protein in their urine (proteinuria).</a:t>
            </a:r>
          </a:p>
          <a:p>
            <a:pPr algn="just"/>
            <a:r>
              <a:rPr lang="en-US" sz="2400" b="1" dirty="0"/>
              <a:t> Preeclampsia typically develops after the 20th week of pregnancy</a:t>
            </a:r>
            <a:r>
              <a:rPr lang="en-US" sz="2400" dirty="0"/>
              <a:t>.</a:t>
            </a:r>
          </a:p>
          <a:p>
            <a:pPr algn="just"/>
            <a:r>
              <a:rPr lang="en-US" sz="2400" dirty="0"/>
              <a:t> It can also affect other organs in the body and be dangerous for both the mom and her developing fetus. </a:t>
            </a:r>
          </a:p>
          <a:p>
            <a:pPr algn="just"/>
            <a:r>
              <a:rPr lang="en-US" sz="2400" dirty="0"/>
              <a:t>Because of these risks, preeclampsia needs to be treated by a healthcare provider.</a:t>
            </a:r>
          </a:p>
        </p:txBody>
      </p:sp>
    </p:spTree>
    <p:extLst>
      <p:ext uri="{BB962C8B-B14F-4D97-AF65-F5344CB8AC3E}">
        <p14:creationId xmlns:p14="http://schemas.microsoft.com/office/powerpoint/2010/main" val="1227495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happens when you have preeclampsia? </a:t>
            </a:r>
          </a:p>
        </p:txBody>
      </p:sp>
      <p:sp>
        <p:nvSpPr>
          <p:cNvPr id="3" name="Content Placeholder 2"/>
          <p:cNvSpPr>
            <a:spLocks noGrp="1"/>
          </p:cNvSpPr>
          <p:nvPr>
            <p:ph idx="1"/>
          </p:nvPr>
        </p:nvSpPr>
        <p:spPr/>
        <p:txBody>
          <a:bodyPr>
            <a:noAutofit/>
          </a:bodyPr>
          <a:lstStyle/>
          <a:p>
            <a:r>
              <a:rPr lang="en-US" sz="2400" dirty="0"/>
              <a:t>When you have preeclampsia,</a:t>
            </a:r>
          </a:p>
          <a:p>
            <a:r>
              <a:rPr lang="en-US" sz="2400" dirty="0"/>
              <a:t>      your blood pressure is elevated (higher than 140/90 mmHg)</a:t>
            </a:r>
          </a:p>
          <a:p>
            <a:r>
              <a:rPr lang="en-US" sz="2400" dirty="0"/>
              <a:t>      and </a:t>
            </a:r>
            <a:r>
              <a:rPr lang="en-US" dirty="0"/>
              <a:t>high</a:t>
            </a:r>
            <a:r>
              <a:rPr lang="en-US" sz="2400" dirty="0"/>
              <a:t> levels of protein in urine</a:t>
            </a:r>
          </a:p>
          <a:p>
            <a:r>
              <a:rPr lang="en-US" sz="2400" dirty="0"/>
              <a:t>      Preeclampsia puts stress on heart and other organs and can </a:t>
            </a:r>
          </a:p>
          <a:p>
            <a:pPr marL="0" indent="0">
              <a:buNone/>
            </a:pPr>
            <a:r>
              <a:rPr lang="en-US" sz="2400" dirty="0"/>
              <a:t>             cause serious complications</a:t>
            </a:r>
          </a:p>
          <a:p>
            <a:r>
              <a:rPr lang="en-US" sz="2400" dirty="0"/>
              <a:t>      It can also affect the blood supply to placenta</a:t>
            </a:r>
          </a:p>
          <a:p>
            <a:r>
              <a:rPr lang="en-US" sz="2400" dirty="0"/>
              <a:t>      impair liver and kidney function or</a:t>
            </a:r>
          </a:p>
          <a:p>
            <a:r>
              <a:rPr lang="en-US" sz="2400" dirty="0"/>
              <a:t>     cause fluid to build up in your lungs </a:t>
            </a:r>
          </a:p>
        </p:txBody>
      </p:sp>
    </p:spTree>
    <p:extLst>
      <p:ext uri="{BB962C8B-B14F-4D97-AF65-F5344CB8AC3E}">
        <p14:creationId xmlns:p14="http://schemas.microsoft.com/office/powerpoint/2010/main" val="3624177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gets preeclampsia?</a:t>
            </a:r>
          </a:p>
        </p:txBody>
      </p:sp>
      <p:sp>
        <p:nvSpPr>
          <p:cNvPr id="3" name="Content Placeholder 2"/>
          <p:cNvSpPr>
            <a:spLocks noGrp="1"/>
          </p:cNvSpPr>
          <p:nvPr>
            <p:ph idx="1"/>
          </p:nvPr>
        </p:nvSpPr>
        <p:spPr/>
        <p:txBody>
          <a:bodyPr>
            <a:normAutofit lnSpcReduction="10000"/>
          </a:bodyPr>
          <a:lstStyle/>
          <a:p>
            <a:r>
              <a:rPr lang="en-US" sz="2400" dirty="0"/>
              <a:t>Preeclampsia may be more common in first-time mothers (Prim gravid) </a:t>
            </a:r>
          </a:p>
          <a:p>
            <a:r>
              <a:rPr lang="en-US" sz="2400" dirty="0"/>
              <a:t>Healthcare providers are not entirely sure why some people develop preeclampsia. Some factors that may put you at a higher risk are:</a:t>
            </a:r>
          </a:p>
          <a:p>
            <a:r>
              <a:rPr lang="en-US" sz="2400" dirty="0"/>
              <a:t>• History of high blood pressure</a:t>
            </a:r>
          </a:p>
          <a:p>
            <a:r>
              <a:rPr lang="en-US" sz="2400" dirty="0"/>
              <a:t>   kidney disease </a:t>
            </a:r>
          </a:p>
          <a:p>
            <a:r>
              <a:rPr lang="en-US" sz="2400" dirty="0"/>
              <a:t>   Diabetes </a:t>
            </a:r>
          </a:p>
          <a:p>
            <a:r>
              <a:rPr lang="en-US" sz="2400" dirty="0"/>
              <a:t>   Expecting multiples</a:t>
            </a:r>
          </a:p>
          <a:p>
            <a:r>
              <a:rPr lang="en-US" sz="2400" dirty="0"/>
              <a:t>   Family history of preeclampsia.</a:t>
            </a:r>
          </a:p>
          <a:p>
            <a:r>
              <a:rPr lang="en-US" sz="2400" dirty="0"/>
              <a:t>  Autoimmune conditions like lupus.</a:t>
            </a:r>
          </a:p>
          <a:p>
            <a:r>
              <a:rPr lang="en-US" sz="2400" dirty="0"/>
              <a:t>  Obesity</a:t>
            </a:r>
          </a:p>
          <a:p>
            <a:endParaRPr lang="en-US" sz="2400" dirty="0"/>
          </a:p>
        </p:txBody>
      </p:sp>
    </p:spTree>
    <p:extLst>
      <p:ext uri="{BB962C8B-B14F-4D97-AF65-F5344CB8AC3E}">
        <p14:creationId xmlns:p14="http://schemas.microsoft.com/office/powerpoint/2010/main" val="4077145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Severe preeclampsia</a:t>
            </a:r>
          </a:p>
        </p:txBody>
      </p:sp>
      <p:sp>
        <p:nvSpPr>
          <p:cNvPr id="3" name="Content Placeholder 2"/>
          <p:cNvSpPr>
            <a:spLocks noGrp="1"/>
          </p:cNvSpPr>
          <p:nvPr>
            <p:ph idx="1"/>
          </p:nvPr>
        </p:nvSpPr>
        <p:spPr/>
        <p:txBody>
          <a:bodyPr/>
          <a:lstStyle/>
          <a:p>
            <a:r>
              <a:rPr lang="en-US" dirty="0"/>
              <a:t>•Hypertensive emergency (blood pressure is 160/110 mmHg or higher)</a:t>
            </a:r>
          </a:p>
          <a:p>
            <a:r>
              <a:rPr lang="en-US" dirty="0"/>
              <a:t>• Decreased kidney or </a:t>
            </a:r>
          </a:p>
          <a:p>
            <a:r>
              <a:rPr lang="en-US" dirty="0"/>
              <a:t>   liver function</a:t>
            </a:r>
          </a:p>
          <a:p>
            <a:r>
              <a:rPr lang="en-US" dirty="0"/>
              <a:t>• Fluid in the lungs(Pulmonary Edema)</a:t>
            </a:r>
          </a:p>
          <a:p>
            <a:r>
              <a:rPr lang="en-US" dirty="0"/>
              <a:t>• Low blood platelet levels (thrombocytopenia)</a:t>
            </a:r>
          </a:p>
          <a:p>
            <a:r>
              <a:rPr lang="en-US" dirty="0"/>
              <a:t>• Decreased urine production( Rise in </a:t>
            </a:r>
            <a:r>
              <a:rPr lang="en-US" dirty="0" err="1"/>
              <a:t>creatine</a:t>
            </a:r>
            <a:r>
              <a:rPr lang="en-US" dirty="0"/>
              <a:t>)</a:t>
            </a:r>
          </a:p>
          <a:p>
            <a:endParaRPr lang="en-US" dirty="0"/>
          </a:p>
        </p:txBody>
      </p:sp>
    </p:spTree>
    <p:extLst>
      <p:ext uri="{BB962C8B-B14F-4D97-AF65-F5344CB8AC3E}">
        <p14:creationId xmlns:p14="http://schemas.microsoft.com/office/powerpoint/2010/main" val="4109596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9775" y="1296771"/>
            <a:ext cx="9409043" cy="4247317"/>
          </a:xfrm>
          <a:prstGeom prst="rect">
            <a:avLst/>
          </a:prstGeom>
        </p:spPr>
        <p:txBody>
          <a:bodyPr wrap="square">
            <a:spAutoFit/>
          </a:bodyPr>
          <a:lstStyle/>
          <a:p>
            <a:r>
              <a:rPr lang="en-US" dirty="0"/>
              <a:t>•  The defining feature of preeclampsia is high blood pressure, proteinuria, or other signs </a:t>
            </a:r>
          </a:p>
          <a:p>
            <a:r>
              <a:rPr lang="en-US" dirty="0"/>
              <a:t>       of damage to the kidneys or other organs</a:t>
            </a:r>
          </a:p>
          <a:p>
            <a:r>
              <a:rPr lang="en-US" dirty="0"/>
              <a:t>The first signs of preeclampsia are often detected during routine prenatal visits with a health care provider</a:t>
            </a:r>
          </a:p>
          <a:p>
            <a:endParaRPr lang="en-US" dirty="0"/>
          </a:p>
          <a:p>
            <a:pPr marL="285750" indent="-285750">
              <a:buFont typeface="Arial" panose="020B0604020202020204" pitchFamily="34" charset="0"/>
              <a:buChar char="•"/>
            </a:pPr>
            <a:r>
              <a:rPr lang="en-US" dirty="0"/>
              <a:t>Severe </a:t>
            </a:r>
            <a:r>
              <a:rPr lang="en-US" b="1" dirty="0"/>
              <a:t>headaches</a:t>
            </a:r>
          </a:p>
          <a:p>
            <a:r>
              <a:rPr lang="en-US" dirty="0"/>
              <a:t>• Changes in vision, including temporary loss of vision, </a:t>
            </a:r>
            <a:r>
              <a:rPr lang="en-US" b="1" dirty="0"/>
              <a:t>blurred vision </a:t>
            </a:r>
            <a:r>
              <a:rPr lang="en-US" dirty="0"/>
              <a:t>or light sensitivity</a:t>
            </a:r>
          </a:p>
          <a:p>
            <a:r>
              <a:rPr lang="en-US" dirty="0"/>
              <a:t>• </a:t>
            </a:r>
            <a:r>
              <a:rPr lang="en-US" b="1" dirty="0"/>
              <a:t>Shortness of breath</a:t>
            </a:r>
            <a:r>
              <a:rPr lang="en-US" dirty="0"/>
              <a:t>, caused by fluid in the lungs</a:t>
            </a:r>
          </a:p>
          <a:p>
            <a:r>
              <a:rPr lang="en-US" dirty="0"/>
              <a:t>• </a:t>
            </a:r>
            <a:r>
              <a:rPr lang="en-US" b="1" dirty="0"/>
              <a:t>Pain in the upper belly, usually under the ribs on the right side</a:t>
            </a:r>
          </a:p>
          <a:p>
            <a:r>
              <a:rPr lang="en-US" dirty="0"/>
              <a:t>• </a:t>
            </a:r>
            <a:r>
              <a:rPr lang="en-US" b="1" dirty="0"/>
              <a:t>Nausea or vomiting</a:t>
            </a:r>
          </a:p>
          <a:p>
            <a:endParaRPr lang="en-US" b="1" dirty="0"/>
          </a:p>
          <a:p>
            <a:pPr marL="285750" indent="-285750">
              <a:buFont typeface="Arial" panose="020B0604020202020204" pitchFamily="34" charset="0"/>
              <a:buChar char="•"/>
            </a:pPr>
            <a:r>
              <a:rPr lang="en-US" dirty="0"/>
              <a:t>Weight gain and swelling (</a:t>
            </a:r>
            <a:r>
              <a:rPr lang="en-US" b="1" dirty="0"/>
              <a:t>edema</a:t>
            </a:r>
            <a:r>
              <a:rPr lang="en-US" dirty="0"/>
              <a:t>) are typical during healthy pregnancies. </a:t>
            </a:r>
          </a:p>
          <a:p>
            <a:pPr marL="285750" indent="-285750">
              <a:buFont typeface="Arial" panose="020B0604020202020204" pitchFamily="34" charset="0"/>
              <a:buChar char="•"/>
            </a:pPr>
            <a:r>
              <a:rPr lang="en-US" dirty="0"/>
              <a:t> However, </a:t>
            </a:r>
            <a:r>
              <a:rPr lang="en-US" b="1" dirty="0"/>
              <a:t>sudden weight gain </a:t>
            </a:r>
            <a:r>
              <a:rPr lang="en-US" dirty="0"/>
              <a:t>or a sudden appearance of edema — </a:t>
            </a:r>
          </a:p>
          <a:p>
            <a:r>
              <a:rPr lang="en-US" dirty="0"/>
              <a:t>       particularly </a:t>
            </a:r>
            <a:r>
              <a:rPr lang="en-US" b="1" dirty="0"/>
              <a:t>in  face and hands </a:t>
            </a:r>
            <a:r>
              <a:rPr lang="en-US" dirty="0"/>
              <a:t>— may be a sign of preeclampsia</a:t>
            </a:r>
          </a:p>
          <a:p>
            <a:endParaRPr lang="en-US" dirty="0"/>
          </a:p>
        </p:txBody>
      </p:sp>
      <p:pic>
        <p:nvPicPr>
          <p:cNvPr id="4" name="Picture 3"/>
          <p:cNvPicPr>
            <a:picLocks noChangeAspect="1"/>
          </p:cNvPicPr>
          <p:nvPr/>
        </p:nvPicPr>
        <p:blipFill>
          <a:blip r:embed="rId2"/>
          <a:stretch>
            <a:fillRect/>
          </a:stretch>
        </p:blipFill>
        <p:spPr>
          <a:xfrm>
            <a:off x="377025" y="0"/>
            <a:ext cx="3036071" cy="1176630"/>
          </a:xfrm>
          <a:prstGeom prst="rect">
            <a:avLst/>
          </a:prstGeom>
        </p:spPr>
      </p:pic>
    </p:spTree>
    <p:extLst>
      <p:ext uri="{BB962C8B-B14F-4D97-AF65-F5344CB8AC3E}">
        <p14:creationId xmlns:p14="http://schemas.microsoft.com/office/powerpoint/2010/main" val="77787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1426</Words>
  <Application>Microsoft Office PowerPoint</Application>
  <PresentationFormat>Widescreen</PresentationFormat>
  <Paragraphs>237</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Wingdings</vt:lpstr>
      <vt:lpstr>Office Theme</vt:lpstr>
      <vt:lpstr>PowerPoint Presentation</vt:lpstr>
      <vt:lpstr>Present Illness</vt:lpstr>
      <vt:lpstr>History and P.E</vt:lpstr>
      <vt:lpstr>History and P.E</vt:lpstr>
      <vt:lpstr>Preeclampsia </vt:lpstr>
      <vt:lpstr>What happens when you have preeclampsia? </vt:lpstr>
      <vt:lpstr>Who gets preeclampsia?</vt:lpstr>
      <vt:lpstr>Severe preeclampsia</vt:lpstr>
      <vt:lpstr>PowerPoint Presentation</vt:lpstr>
      <vt:lpstr>PowerPoint Presentation</vt:lpstr>
      <vt:lpstr>DIAGNOSIS AND TESTS</vt:lpstr>
      <vt:lpstr>PREVENTION </vt:lpstr>
      <vt:lpstr>Causes </vt:lpstr>
      <vt:lpstr>DDX</vt:lpstr>
      <vt:lpstr>Conditions that are linked to a higher risk of preeclampsia </vt:lpstr>
      <vt:lpstr>Conditions that are associated with a moderate risk of developing preeclampsia include: </vt:lpstr>
      <vt:lpstr>Complications </vt:lpstr>
      <vt:lpstr>PowerPoint Presentation</vt:lpstr>
      <vt:lpstr>PowerPoint Presentation</vt:lpstr>
      <vt:lpstr>Complications </vt:lpstr>
      <vt:lpstr>faq</vt:lpstr>
      <vt:lpstr>faq</vt:lpstr>
      <vt:lpstr>PowerPoint Presentation</vt:lpstr>
      <vt:lpstr>PowerPoint Presentation</vt:lpstr>
      <vt:lpstr>treatemt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marcoB</dc:creator>
  <cp:lastModifiedBy>modiriat01</cp:lastModifiedBy>
  <cp:revision>35</cp:revision>
  <dcterms:created xsi:type="dcterms:W3CDTF">2023-01-12T10:42:01Z</dcterms:created>
  <dcterms:modified xsi:type="dcterms:W3CDTF">2023-01-17T10:58:58Z</dcterms:modified>
</cp:coreProperties>
</file>